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422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226" autoAdjust="0"/>
  </p:normalViewPr>
  <p:slideViewPr>
    <p:cSldViewPr snapToGrid="0" snapToObjects="1">
      <p:cViewPr>
        <p:scale>
          <a:sx n="80" d="100"/>
          <a:sy n="80" d="100"/>
        </p:scale>
        <p:origin x="-342" y="-3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4" d="100"/>
          <a:sy n="94" d="100"/>
        </p:scale>
        <p:origin x="254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2812E-CF06-0E47-8C1A-F61AB875DDCF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97395-C2BD-4D46-8DB7-05BA3E6357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94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tmc.co.za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rtmc.co.za/index.php/aboutus/key-objectives" TargetMode="Externa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91E9C1-8721-5B44-9509-C08095EAA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848591"/>
            <a:ext cx="9144000" cy="474662"/>
          </a:xfrm>
        </p:spPr>
        <p:txBody>
          <a:bodyPr anchor="b">
            <a:normAutofit/>
          </a:bodyPr>
          <a:lstStyle>
            <a:lvl1pPr algn="ctr">
              <a:defRPr sz="2800" baseline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91F2F28-226F-B642-B17E-6DA479738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313729"/>
            <a:ext cx="9144000" cy="309562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latin typeface="Helvetica Neue Light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4D7A31E-13FA-704C-A82C-8A180472A70C}"/>
              </a:ext>
            </a:extLst>
          </p:cNvPr>
          <p:cNvSpPr txBox="1"/>
          <p:nvPr userDrawn="1"/>
        </p:nvSpPr>
        <p:spPr>
          <a:xfrm>
            <a:off x="1524000" y="4110676"/>
            <a:ext cx="9144000" cy="224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870" b="0" i="1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Ensuring safe, secure and responsible use of roads in South Africa.</a:t>
            </a:r>
            <a:endParaRPr lang="en-US" sz="870" b="0" i="1" baseline="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2003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AF45F5-3ECC-C34C-B654-A5CCFB0C7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C2B620F-3767-B64F-97A5-F843C46DF7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DB3489A-5A7E-0A4D-91C0-EFE57FA435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9EFD8-13DE-8D47-8FE4-F273983ECE68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190E739-F833-A346-9FEF-7D35CB08E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E5C30B7-7242-714F-9A92-10B489EB5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CFAD96-DA2C-E942-9BCF-B3AA3DB48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274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E482ABC-BA60-7046-B7BC-ECDD65E7C6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103584D-A298-0C49-8622-3D1F991895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4C4D3E-9E85-3447-B076-D8DD0E492C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9EFD8-13DE-8D47-8FE4-F273983ECE68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C557EB-16FA-7D49-A912-C7A8EC000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783BE20-85F1-E949-BF05-4A9B8BA0F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CFAD96-DA2C-E942-9BCF-B3AA3DB48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19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49F2245B-6248-E347-8492-4ABDCEAD3F4A}"/>
              </a:ext>
            </a:extLst>
          </p:cNvPr>
          <p:cNvSpPr/>
          <p:nvPr userDrawn="1"/>
        </p:nvSpPr>
        <p:spPr>
          <a:xfrm>
            <a:off x="5978232" y="6427751"/>
            <a:ext cx="191386" cy="191386"/>
          </a:xfrm>
          <a:prstGeom prst="roundRect">
            <a:avLst/>
          </a:prstGeom>
          <a:solidFill>
            <a:srgbClr val="0070C0"/>
          </a:solidFill>
          <a:ln>
            <a:solidFill>
              <a:srgbClr val="0070C0"/>
            </a:solidFill>
          </a:ln>
          <a:effectLst>
            <a:reflection blurRad="6350" stA="30000" endPos="35000" dir="5400000" sy="-100000" algn="bl" rotWithShape="0"/>
          </a:effectLst>
          <a:scene3d>
            <a:camera prst="orthographicFront"/>
            <a:lightRig rig="threePt" dir="t"/>
          </a:scene3d>
          <a:sp3d contourW="12700">
            <a:bevelT w="44450" h="25400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2AB481-A010-F046-BAC6-D00AC4CAE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979" y="759588"/>
            <a:ext cx="10047741" cy="762000"/>
          </a:xfrm>
        </p:spPr>
        <p:txBody>
          <a:bodyPr>
            <a:normAutofit/>
          </a:bodyPr>
          <a:lstStyle>
            <a:lvl1pPr>
              <a:defRPr sz="2400" b="1" baseline="0">
                <a:solidFill>
                  <a:srgbClr val="0070C0"/>
                </a:solidFill>
                <a:effectLst>
                  <a:reflection blurRad="25400" stA="27000" endPos="64000" dir="5400000" sy="-100000" algn="bl" rotWithShape="0"/>
                </a:effectLst>
                <a:latin typeface="Helvetica Neue Light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2552038-D215-4D48-9003-5C92633F65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4968" y="1645919"/>
            <a:ext cx="11579353" cy="4564381"/>
          </a:xfrm>
        </p:spPr>
        <p:txBody>
          <a:bodyPr wrap="square"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defRPr>
            </a:lvl1pPr>
            <a:lvl2pP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defRPr>
            </a:lvl2pPr>
            <a:lvl3pP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defRPr>
            </a:lvl3pPr>
            <a:lvl4pP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defRPr>
            </a:lvl4pPr>
            <a:lvl5pP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hlinkClick r:id="rId3"/>
            <a:extLst>
              <a:ext uri="{FF2B5EF4-FFF2-40B4-BE49-F238E27FC236}">
                <a16:creationId xmlns:a16="http://schemas.microsoft.com/office/drawing/2014/main" xmlns="" id="{E0896511-29B5-7E40-A0DA-8A518F2E3D8B}"/>
              </a:ext>
            </a:extLst>
          </p:cNvPr>
          <p:cNvSpPr txBox="1"/>
          <p:nvPr userDrawn="1"/>
        </p:nvSpPr>
        <p:spPr>
          <a:xfrm>
            <a:off x="257059" y="6416676"/>
            <a:ext cx="39250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00" baseline="0" dirty="0">
                <a:solidFill>
                  <a:srgbClr val="0070C0"/>
                </a:solidFill>
                <a:latin typeface="Helvetica Neue Light" pitchFamily="2" charset="0"/>
              </a:rPr>
              <a:t>Ensuring safe, secure and responsible use of roads in South Africa.</a:t>
            </a:r>
            <a:endParaRPr lang="en-US" sz="1000" baseline="0" dirty="0">
              <a:solidFill>
                <a:srgbClr val="0070C0"/>
              </a:solidFill>
              <a:latin typeface="Helvetica Neue Light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7752B3D-36E3-A04E-9CE5-6317306BB665}"/>
              </a:ext>
            </a:extLst>
          </p:cNvPr>
          <p:cNvSpPr/>
          <p:nvPr userDrawn="1"/>
        </p:nvSpPr>
        <p:spPr>
          <a:xfrm>
            <a:off x="5883442" y="6377766"/>
            <a:ext cx="380232" cy="29238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fld id="{12662C64-029E-48C8-879E-093024997BCE}" type="slidenum">
              <a:rPr lang="en-ZA" sz="1300" baseline="0" smtClean="0">
                <a:solidFill>
                  <a:schemeClr val="bg2"/>
                </a:solidFill>
                <a:latin typeface="Avenir Light" panose="020B0402020203020204" pitchFamily="34" charset="77"/>
              </a:rPr>
              <a:pPr algn="ctr"/>
              <a:t>‹#›</a:t>
            </a:fld>
            <a:endParaRPr lang="en-US" sz="1300" baseline="0" dirty="0">
              <a:solidFill>
                <a:schemeClr val="bg2"/>
              </a:solidFill>
              <a:latin typeface="Avenir Light" panose="020B0402020203020204" pitchFamily="34" charset="77"/>
            </a:endParaRPr>
          </a:p>
        </p:txBody>
      </p:sp>
      <p:sp>
        <p:nvSpPr>
          <p:cNvPr id="4" name="Round Same Side Corner Rectangle 3">
            <a:hlinkClick r:id="rId3"/>
            <a:extLst>
              <a:ext uri="{FF2B5EF4-FFF2-40B4-BE49-F238E27FC236}">
                <a16:creationId xmlns:a16="http://schemas.microsoft.com/office/drawing/2014/main" xmlns="" id="{0ACC0EE4-BA86-754C-A78F-7A0BF3B6A956}"/>
              </a:ext>
            </a:extLst>
          </p:cNvPr>
          <p:cNvSpPr/>
          <p:nvPr userDrawn="1"/>
        </p:nvSpPr>
        <p:spPr>
          <a:xfrm>
            <a:off x="10332720" y="447040"/>
            <a:ext cx="965200" cy="1056640"/>
          </a:xfrm>
          <a:prstGeom prst="round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 Same Side Corner Rectangle 8">
            <a:hlinkClick r:id="rId4"/>
            <a:extLst>
              <a:ext uri="{FF2B5EF4-FFF2-40B4-BE49-F238E27FC236}">
                <a16:creationId xmlns:a16="http://schemas.microsoft.com/office/drawing/2014/main" xmlns="" id="{85BA72C7-D340-B34A-B9EF-E749D4B7AF4B}"/>
              </a:ext>
            </a:extLst>
          </p:cNvPr>
          <p:cNvSpPr/>
          <p:nvPr userDrawn="1"/>
        </p:nvSpPr>
        <p:spPr>
          <a:xfrm>
            <a:off x="294968" y="6416675"/>
            <a:ext cx="3758872" cy="246221"/>
          </a:xfrm>
          <a:prstGeom prst="round2SameRect">
            <a:avLst>
              <a:gd name="adj1" fmla="val 0"/>
              <a:gd name="adj2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934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5AC67B-2D0A-8F40-A602-CF952DF70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F08DB79-6995-FE4C-A8E1-59A57F5FA5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C423B6-30C2-6245-A904-497E97456F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9EFD8-13DE-8D47-8FE4-F273983ECE68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759BEA-E00C-A241-996B-9E57393AE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6727B8-430C-E340-B2C6-15C60C226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CFAD96-DA2C-E942-9BCF-B3AA3DB48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8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361A91-BF98-264B-8374-676E9E383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BB1BC3-EED6-5E4A-8510-F4DF508FA7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BFFCBE0-088D-E044-8D76-0098A3624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9A3FC0E-47BB-184F-BF9A-9F6A4CC594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9EFD8-13DE-8D47-8FE4-F273983ECE68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AFE3AAC-37DF-DB4D-909C-AE4CF10DA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6C46D77-33BF-7D41-B0F2-AA338082B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CFAD96-DA2C-E942-9BCF-B3AA3DB48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60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380494-979E-8F4B-ABD9-3669D346E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CB97F53-995D-EC4B-B39B-80A0901217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54AA4E3-C3FC-0F46-9122-C6DD719135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0DEEAE4-32E0-594B-96A1-4D5F4B8D4D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143BA4A5-7A39-5444-A1E7-E08F1A7001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E3A8C09-5EEB-D949-80F8-83ECF3BC76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9EFD8-13DE-8D47-8FE4-F273983ECE68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ECC8A02-EA1E-4A47-BBD2-6B0DAA961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C823412-2B94-2944-905C-14E2EB611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CFAD96-DA2C-E942-9BCF-B3AA3DB48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606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CCD27BA-D15F-1345-8953-3A8A081A0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A1D3AA2-E18C-6C4D-8CF4-AF0DF6D69B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9EFD8-13DE-8D47-8FE4-F273983ECE68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7F21F91-91B8-D84D-97C9-3A94F5C1C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72C5DB8-A0E6-484C-BAC4-05C6584DA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CFAD96-DA2C-E942-9BCF-B3AA3DB48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60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6B8590D-5BC7-4549-A179-8E018A13B7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9EFD8-13DE-8D47-8FE4-F273983ECE68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FFB9682-5512-8B45-A487-F18BCFB74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0A1C872-D1AC-BD4E-95BD-1D98F8D20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CFAD96-DA2C-E942-9BCF-B3AA3DB48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745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AA5071-E83B-2D46-A524-8598F721C0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DC4999-C05B-2746-A27F-884B7FE2B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559859"/>
            <a:ext cx="6172200" cy="430119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69A277D-6437-7747-B15D-FBB93BD047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F5EE309-7811-A943-9527-6BEFFDF20C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9EFD8-13DE-8D47-8FE4-F273983ECE68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6272305-A392-9446-8A02-5B0FE2DF5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9D6F317-307F-014D-8FC8-3929D0CB2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CFAD96-DA2C-E942-9BCF-B3AA3DB48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194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6C491D-A9A3-4D47-9FB4-EE22902C2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BC4D3C9-4CF2-3743-9028-5AF5BB5861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8C1C3EF-3F18-7A4C-8417-A01937446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06A3649-DC32-F949-A7C5-9063E32FCD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19EFD8-13DE-8D47-8FE4-F273983ECE68}" type="datetimeFigureOut">
              <a:rPr lang="en-US" smtClean="0"/>
              <a:t>9/17/2024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3EB0FC9-BF05-B84E-9072-9E484196A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E6061D0-30C2-E143-8362-4320E2C45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CFAD96-DA2C-E942-9BCF-B3AA3DB48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255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1054493-63C9-1B4A-A122-B3C86E593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99" y="1381123"/>
            <a:ext cx="9272589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7FF4B21-2400-F548-8F6D-61FC6FAA7C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899" y="2260599"/>
            <a:ext cx="11472863" cy="4005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62054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27625" y="3917727"/>
            <a:ext cx="1348387" cy="532246"/>
          </a:xfrm>
          <a:prstGeom prst="rect">
            <a:avLst/>
          </a:prstGeom>
          <a:solidFill>
            <a:srgbClr val="EC7C30"/>
          </a:solidFill>
          <a:ln w="12700">
            <a:solidFill>
              <a:srgbClr val="172C51"/>
            </a:solidFill>
          </a:ln>
        </p:spPr>
        <p:txBody>
          <a:bodyPr vert="horz" wrap="square" lIns="0" tIns="29322" rIns="0" bIns="0" rtlCol="0">
            <a:spAutoFit/>
          </a:bodyPr>
          <a:lstStyle/>
          <a:p>
            <a:pPr marL="62713">
              <a:spcBef>
                <a:spcPts val="231"/>
              </a:spcBef>
            </a:pPr>
            <a:r>
              <a:rPr sz="770" b="1" dirty="0">
                <a:solidFill>
                  <a:srgbClr val="FFFFFF"/>
                </a:solidFill>
                <a:latin typeface="Calibri"/>
                <a:cs typeface="Calibri"/>
              </a:rPr>
              <a:t>EXIT</a:t>
            </a:r>
            <a:r>
              <a:rPr sz="770" b="1" spc="-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70" b="1" dirty="0">
                <a:solidFill>
                  <a:srgbClr val="FFFFFF"/>
                </a:solidFill>
                <a:latin typeface="Calibri"/>
                <a:cs typeface="Calibri"/>
              </a:rPr>
              <a:t>LEVEL</a:t>
            </a:r>
            <a:r>
              <a:rPr sz="77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70" b="1" dirty="0">
                <a:solidFill>
                  <a:srgbClr val="FFFFFF"/>
                </a:solidFill>
                <a:latin typeface="Calibri"/>
                <a:cs typeface="Calibri"/>
              </a:rPr>
              <a:t>2:</a:t>
            </a:r>
            <a:r>
              <a:rPr sz="770" b="1" spc="-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70" b="1" dirty="0">
                <a:solidFill>
                  <a:srgbClr val="FFFFFF"/>
                </a:solidFill>
                <a:latin typeface="Calibri"/>
                <a:cs typeface="Calibri"/>
              </a:rPr>
              <a:t>Traffic</a:t>
            </a:r>
            <a:r>
              <a:rPr sz="770" b="1" spc="-6" dirty="0">
                <a:solidFill>
                  <a:srgbClr val="FFFFFF"/>
                </a:solidFill>
                <a:latin typeface="Calibri"/>
                <a:cs typeface="Calibri"/>
              </a:rPr>
              <a:t> Officer</a:t>
            </a:r>
            <a:endParaRPr sz="770" dirty="0">
              <a:latin typeface="Calibri"/>
              <a:cs typeface="Calibri"/>
            </a:endParaRPr>
          </a:p>
          <a:p>
            <a:pPr marL="120539" marR="163297">
              <a:lnSpc>
                <a:spcPct val="109500"/>
              </a:lnSpc>
              <a:spcBef>
                <a:spcPts val="539"/>
              </a:spcBef>
            </a:pPr>
            <a:r>
              <a:rPr sz="641" dirty="0">
                <a:solidFill>
                  <a:srgbClr val="7030A0"/>
                </a:solidFill>
                <a:latin typeface="Calibri"/>
                <a:cs typeface="Calibri"/>
              </a:rPr>
              <a:t>+</a:t>
            </a:r>
            <a:r>
              <a:rPr sz="641" spc="-22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641" dirty="0">
                <a:solidFill>
                  <a:srgbClr val="7030A0"/>
                </a:solidFill>
                <a:latin typeface="Calibri"/>
                <a:cs typeface="Calibri"/>
              </a:rPr>
              <a:t>12</a:t>
            </a:r>
            <a:r>
              <a:rPr sz="641" spc="-1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641" dirty="0">
                <a:solidFill>
                  <a:srgbClr val="7030A0"/>
                </a:solidFill>
                <a:latin typeface="Calibri"/>
                <a:cs typeface="Calibri"/>
              </a:rPr>
              <a:t>months</a:t>
            </a:r>
            <a:r>
              <a:rPr sz="641" spc="-1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641" dirty="0">
                <a:solidFill>
                  <a:srgbClr val="7030A0"/>
                </a:solidFill>
                <a:latin typeface="Calibri"/>
                <a:cs typeface="Calibri"/>
              </a:rPr>
              <a:t>further</a:t>
            </a:r>
            <a:r>
              <a:rPr sz="641" spc="-1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641" spc="-6" dirty="0">
                <a:solidFill>
                  <a:srgbClr val="7030A0"/>
                </a:solidFill>
                <a:latin typeface="Calibri"/>
                <a:cs typeface="Calibri"/>
              </a:rPr>
              <a:t>training– </a:t>
            </a:r>
            <a:r>
              <a:rPr lang="en-GB" sz="641" b="1" i="1" dirty="0">
                <a:solidFill>
                  <a:srgbClr val="7030A0"/>
                </a:solidFill>
                <a:latin typeface="Calibri"/>
                <a:cs typeface="Calibri"/>
              </a:rPr>
              <a:t>Advanced Occupational </a:t>
            </a:r>
            <a:r>
              <a:rPr sz="641" b="1" i="1" spc="-6" dirty="0">
                <a:solidFill>
                  <a:srgbClr val="7030A0"/>
                </a:solidFill>
                <a:latin typeface="Calibri"/>
                <a:cs typeface="Calibri"/>
              </a:rPr>
              <a:t>Certificate</a:t>
            </a:r>
            <a:r>
              <a:rPr lang="en-GB" sz="641" b="1" i="1" spc="-6" dirty="0">
                <a:solidFill>
                  <a:srgbClr val="7030A0"/>
                </a:solidFill>
                <a:latin typeface="Calibri"/>
                <a:cs typeface="Calibri"/>
              </a:rPr>
              <a:t> -</a:t>
            </a:r>
            <a:r>
              <a:rPr sz="641" b="1" i="1" spc="-6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641" b="1" i="1" dirty="0">
                <a:solidFill>
                  <a:srgbClr val="7030A0"/>
                </a:solidFill>
                <a:latin typeface="Calibri"/>
                <a:cs typeface="Calibri"/>
              </a:rPr>
              <a:t>NQF</a:t>
            </a:r>
            <a:r>
              <a:rPr sz="641" b="1" i="1" spc="-19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641" b="1" i="1" dirty="0">
                <a:solidFill>
                  <a:srgbClr val="7030A0"/>
                </a:solidFill>
                <a:latin typeface="Calibri"/>
                <a:cs typeface="Calibri"/>
              </a:rPr>
              <a:t>level</a:t>
            </a:r>
            <a:r>
              <a:rPr sz="641" b="1" i="1" spc="-19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lang="en-GB" sz="641" b="1" i="1" spc="-16" dirty="0">
                <a:solidFill>
                  <a:srgbClr val="7030A0"/>
                </a:solidFill>
                <a:latin typeface="Calibri"/>
                <a:cs typeface="Calibri"/>
              </a:rPr>
              <a:t> 6</a:t>
            </a:r>
            <a:endParaRPr sz="641" dirty="0">
              <a:solidFill>
                <a:srgbClr val="7030A0"/>
              </a:solidFill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923757" y="2603922"/>
            <a:ext cx="1410288" cy="635302"/>
            <a:chOff x="391159" y="4060189"/>
            <a:chExt cx="2199005" cy="990600"/>
          </a:xfrm>
        </p:grpSpPr>
        <p:sp>
          <p:nvSpPr>
            <p:cNvPr id="4" name="object 4"/>
            <p:cNvSpPr/>
            <p:nvPr/>
          </p:nvSpPr>
          <p:spPr>
            <a:xfrm>
              <a:off x="397509" y="4066539"/>
              <a:ext cx="2186305" cy="977900"/>
            </a:xfrm>
            <a:custGeom>
              <a:avLst/>
              <a:gdLst/>
              <a:ahLst/>
              <a:cxnLst/>
              <a:rect l="l" t="t" r="r" b="b"/>
              <a:pathLst>
                <a:path w="2186305" h="977900">
                  <a:moveTo>
                    <a:pt x="2186305" y="0"/>
                  </a:moveTo>
                  <a:lnTo>
                    <a:pt x="0" y="0"/>
                  </a:lnTo>
                  <a:lnTo>
                    <a:pt x="0" y="977900"/>
                  </a:lnTo>
                  <a:lnTo>
                    <a:pt x="2186305" y="977900"/>
                  </a:lnTo>
                  <a:lnTo>
                    <a:pt x="2186305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5" name="object 5"/>
            <p:cNvSpPr/>
            <p:nvPr/>
          </p:nvSpPr>
          <p:spPr>
            <a:xfrm>
              <a:off x="397509" y="4066539"/>
              <a:ext cx="2186305" cy="977900"/>
            </a:xfrm>
            <a:custGeom>
              <a:avLst/>
              <a:gdLst/>
              <a:ahLst/>
              <a:cxnLst/>
              <a:rect l="l" t="t" r="r" b="b"/>
              <a:pathLst>
                <a:path w="2186305" h="977900">
                  <a:moveTo>
                    <a:pt x="0" y="977900"/>
                  </a:moveTo>
                  <a:lnTo>
                    <a:pt x="2186305" y="977900"/>
                  </a:lnTo>
                  <a:lnTo>
                    <a:pt x="2186305" y="0"/>
                  </a:lnTo>
                  <a:lnTo>
                    <a:pt x="0" y="0"/>
                  </a:lnTo>
                  <a:lnTo>
                    <a:pt x="0" y="977900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982400" y="2629252"/>
            <a:ext cx="1127253" cy="126719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770" b="1" dirty="0">
                <a:solidFill>
                  <a:srgbClr val="FFFFFF"/>
                </a:solidFill>
                <a:latin typeface="Calibri"/>
                <a:cs typeface="Calibri"/>
              </a:rPr>
              <a:t>EXIT</a:t>
            </a:r>
            <a:r>
              <a:rPr sz="770" b="1" spc="-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70" b="1" dirty="0">
                <a:solidFill>
                  <a:srgbClr val="FFFFFF"/>
                </a:solidFill>
                <a:latin typeface="Calibri"/>
                <a:cs typeface="Calibri"/>
              </a:rPr>
              <a:t>LEVEL</a:t>
            </a:r>
            <a:r>
              <a:rPr sz="77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70" b="1" dirty="0">
                <a:solidFill>
                  <a:srgbClr val="FFFFFF"/>
                </a:solidFill>
                <a:latin typeface="Calibri"/>
                <a:cs typeface="Calibri"/>
              </a:rPr>
              <a:t>1:</a:t>
            </a:r>
            <a:r>
              <a:rPr sz="770" b="1" spc="-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70" b="1" dirty="0">
                <a:solidFill>
                  <a:srgbClr val="FFFFFF"/>
                </a:solidFill>
                <a:latin typeface="Calibri"/>
                <a:cs typeface="Calibri"/>
              </a:rPr>
              <a:t>Traffic</a:t>
            </a:r>
            <a:r>
              <a:rPr sz="770" b="1" spc="-6" dirty="0">
                <a:solidFill>
                  <a:srgbClr val="FFFFFF"/>
                </a:solidFill>
                <a:latin typeface="Calibri"/>
                <a:cs typeface="Calibri"/>
              </a:rPr>
              <a:t> Officer</a:t>
            </a:r>
            <a:endParaRPr sz="77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84028" y="2710376"/>
            <a:ext cx="1260179" cy="537788"/>
          </a:xfrm>
          <a:prstGeom prst="rect">
            <a:avLst/>
          </a:prstGeom>
        </p:spPr>
        <p:txBody>
          <a:bodyPr vert="horz" wrap="square" lIns="0" tIns="17919" rIns="0" bIns="0" rtlCol="0">
            <a:spAutoFit/>
          </a:bodyPr>
          <a:lstStyle/>
          <a:p>
            <a:pPr marL="8145">
              <a:spcBef>
                <a:spcPts val="141"/>
              </a:spcBef>
            </a:pPr>
            <a:r>
              <a:rPr sz="641" dirty="0">
                <a:solidFill>
                  <a:srgbClr val="7030A0"/>
                </a:solidFill>
                <a:latin typeface="Calibri"/>
                <a:cs typeface="Calibri"/>
              </a:rPr>
              <a:t>12</a:t>
            </a:r>
            <a:r>
              <a:rPr sz="641" spc="-22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641" dirty="0">
                <a:solidFill>
                  <a:srgbClr val="7030A0"/>
                </a:solidFill>
                <a:latin typeface="Calibri"/>
                <a:cs typeface="Calibri"/>
              </a:rPr>
              <a:t>Months</a:t>
            </a:r>
            <a:r>
              <a:rPr sz="641" spc="-16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641" dirty="0">
                <a:solidFill>
                  <a:srgbClr val="7030A0"/>
                </a:solidFill>
                <a:latin typeface="Calibri"/>
                <a:cs typeface="Calibri"/>
              </a:rPr>
              <a:t>Basic</a:t>
            </a:r>
            <a:r>
              <a:rPr sz="641" spc="-16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641" dirty="0">
                <a:solidFill>
                  <a:srgbClr val="7030A0"/>
                </a:solidFill>
                <a:latin typeface="Calibri"/>
                <a:cs typeface="Calibri"/>
              </a:rPr>
              <a:t>qualification</a:t>
            </a:r>
            <a:r>
              <a:rPr sz="641" spc="-13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641" spc="-32" dirty="0">
                <a:solidFill>
                  <a:srgbClr val="7030A0"/>
                </a:solidFill>
                <a:latin typeface="Calibri"/>
                <a:cs typeface="Calibri"/>
              </a:rPr>
              <a:t>–</a:t>
            </a:r>
            <a:endParaRPr sz="641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L="8145" marR="222345">
              <a:lnSpc>
                <a:spcPct val="108000"/>
              </a:lnSpc>
              <a:spcBef>
                <a:spcPts val="16"/>
              </a:spcBef>
            </a:pPr>
            <a:r>
              <a:rPr sz="641" b="1" i="1" spc="-6" dirty="0">
                <a:solidFill>
                  <a:srgbClr val="7030A0"/>
                </a:solidFill>
                <a:latin typeface="Calibri"/>
                <a:cs typeface="Calibri"/>
              </a:rPr>
              <a:t>Occupational</a:t>
            </a:r>
            <a:r>
              <a:rPr sz="641" b="1" i="1" spc="38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lang="en-GB" sz="641" b="1" i="1" spc="38" dirty="0">
                <a:solidFill>
                  <a:srgbClr val="7030A0"/>
                </a:solidFill>
                <a:latin typeface="Calibri"/>
                <a:cs typeface="Calibri"/>
              </a:rPr>
              <a:t>Higher </a:t>
            </a:r>
            <a:r>
              <a:rPr sz="641" b="1" i="1" spc="-6" dirty="0">
                <a:solidFill>
                  <a:srgbClr val="7030A0"/>
                </a:solidFill>
                <a:latin typeface="Calibri"/>
                <a:cs typeface="Calibri"/>
              </a:rPr>
              <a:t>Certificate </a:t>
            </a:r>
            <a:r>
              <a:rPr lang="en-GB" sz="641" b="1" i="1" spc="-6" dirty="0">
                <a:solidFill>
                  <a:srgbClr val="7030A0"/>
                </a:solidFill>
                <a:latin typeface="Calibri"/>
                <a:cs typeface="Calibri"/>
              </a:rPr>
              <a:t>-</a:t>
            </a:r>
            <a:r>
              <a:rPr sz="641" b="1" i="1" dirty="0">
                <a:solidFill>
                  <a:srgbClr val="7030A0"/>
                </a:solidFill>
                <a:latin typeface="Calibri"/>
                <a:cs typeface="Calibri"/>
              </a:rPr>
              <a:t>NQF</a:t>
            </a:r>
            <a:r>
              <a:rPr sz="641" b="1" i="1" spc="-19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641" b="1" i="1" dirty="0">
                <a:solidFill>
                  <a:srgbClr val="7030A0"/>
                </a:solidFill>
                <a:latin typeface="Calibri"/>
                <a:cs typeface="Calibri"/>
              </a:rPr>
              <a:t>level</a:t>
            </a:r>
            <a:r>
              <a:rPr sz="641" b="1" i="1" spc="-19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lang="en-GB" sz="641" b="1" i="1" spc="-16" dirty="0">
                <a:solidFill>
                  <a:srgbClr val="7030A0"/>
                </a:solidFill>
                <a:latin typeface="Calibri"/>
                <a:cs typeface="Calibri"/>
              </a:rPr>
              <a:t>5 </a:t>
            </a:r>
            <a:r>
              <a:rPr lang="en-GB" sz="641" b="1" i="1" spc="-16" dirty="0">
                <a:solidFill>
                  <a:srgbClr val="FFFFFF"/>
                </a:solidFill>
                <a:latin typeface="Calibri"/>
                <a:cs typeface="Calibri"/>
              </a:rPr>
              <a:t>(replacement of current SAQA ID. 62289 </a:t>
            </a:r>
            <a:r>
              <a:rPr sz="641" b="1" i="1" spc="-16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641" dirty="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927422" y="881684"/>
            <a:ext cx="1443275" cy="700868"/>
            <a:chOff x="396875" y="1374774"/>
            <a:chExt cx="2250440" cy="1092835"/>
          </a:xfrm>
        </p:grpSpPr>
        <p:sp>
          <p:nvSpPr>
            <p:cNvPr id="9" name="object 9"/>
            <p:cNvSpPr/>
            <p:nvPr/>
          </p:nvSpPr>
          <p:spPr>
            <a:xfrm>
              <a:off x="403225" y="1381124"/>
              <a:ext cx="2237740" cy="1080135"/>
            </a:xfrm>
            <a:custGeom>
              <a:avLst/>
              <a:gdLst/>
              <a:ahLst/>
              <a:cxnLst/>
              <a:rect l="l" t="t" r="r" b="b"/>
              <a:pathLst>
                <a:path w="2237740" h="1080135">
                  <a:moveTo>
                    <a:pt x="2237740" y="0"/>
                  </a:moveTo>
                  <a:lnTo>
                    <a:pt x="0" y="0"/>
                  </a:lnTo>
                  <a:lnTo>
                    <a:pt x="0" y="1080134"/>
                  </a:lnTo>
                  <a:lnTo>
                    <a:pt x="2237740" y="1080134"/>
                  </a:lnTo>
                  <a:lnTo>
                    <a:pt x="223774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0" name="object 10"/>
            <p:cNvSpPr/>
            <p:nvPr/>
          </p:nvSpPr>
          <p:spPr>
            <a:xfrm>
              <a:off x="403225" y="1381124"/>
              <a:ext cx="2237740" cy="1080135"/>
            </a:xfrm>
            <a:custGeom>
              <a:avLst/>
              <a:gdLst/>
              <a:ahLst/>
              <a:cxnLst/>
              <a:rect l="l" t="t" r="r" b="b"/>
              <a:pathLst>
                <a:path w="2237740" h="1080135">
                  <a:moveTo>
                    <a:pt x="0" y="1080134"/>
                  </a:moveTo>
                  <a:lnTo>
                    <a:pt x="2237740" y="1080134"/>
                  </a:lnTo>
                  <a:lnTo>
                    <a:pt x="2237740" y="0"/>
                  </a:lnTo>
                  <a:lnTo>
                    <a:pt x="0" y="0"/>
                  </a:lnTo>
                  <a:lnTo>
                    <a:pt x="0" y="1080134"/>
                  </a:lnTo>
                  <a:close/>
                </a:path>
              </a:pathLst>
            </a:custGeom>
            <a:ln w="12699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043976" y="906982"/>
            <a:ext cx="965170" cy="572030"/>
          </a:xfrm>
          <a:prstGeom prst="rect">
            <a:avLst/>
          </a:prstGeom>
        </p:spPr>
        <p:txBody>
          <a:bodyPr vert="horz" wrap="square" lIns="0" tIns="13032" rIns="0" bIns="0" rtlCol="0">
            <a:spAutoFit/>
          </a:bodyPr>
          <a:lstStyle/>
          <a:p>
            <a:pPr marL="8145" marR="3258" algn="just">
              <a:lnSpc>
                <a:spcPct val="109700"/>
              </a:lnSpc>
              <a:spcBef>
                <a:spcPts val="103"/>
              </a:spcBef>
            </a:pPr>
            <a:r>
              <a:rPr sz="770" b="1" dirty="0">
                <a:solidFill>
                  <a:srgbClr val="FFFFFF"/>
                </a:solidFill>
                <a:latin typeface="Calibri"/>
                <a:cs typeface="Calibri"/>
              </a:rPr>
              <a:t>Assistant</a:t>
            </a:r>
            <a:r>
              <a:rPr sz="770" b="1" spc="-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70" b="1" dirty="0">
                <a:solidFill>
                  <a:srgbClr val="FFFFFF"/>
                </a:solidFill>
                <a:latin typeface="Calibri"/>
                <a:cs typeface="Calibri"/>
              </a:rPr>
              <a:t>Traffic</a:t>
            </a:r>
            <a:r>
              <a:rPr sz="770" b="1" spc="-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70" b="1" spc="-6" dirty="0">
                <a:solidFill>
                  <a:srgbClr val="FFFFFF"/>
                </a:solidFill>
                <a:latin typeface="Calibri"/>
                <a:cs typeface="Calibri"/>
              </a:rPr>
              <a:t>Officer </a:t>
            </a:r>
            <a:r>
              <a:rPr sz="641" spc="-6" dirty="0">
                <a:solidFill>
                  <a:srgbClr val="7030A0"/>
                </a:solidFill>
                <a:latin typeface="Calibri"/>
                <a:cs typeface="Calibri"/>
              </a:rPr>
              <a:t>3-</a:t>
            </a:r>
            <a:r>
              <a:rPr sz="641" dirty="0">
                <a:solidFill>
                  <a:srgbClr val="7030A0"/>
                </a:solidFill>
                <a:latin typeface="Calibri"/>
                <a:cs typeface="Calibri"/>
              </a:rPr>
              <a:t>6months</a:t>
            </a:r>
            <a:r>
              <a:rPr sz="641" spc="-19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641" dirty="0">
                <a:solidFill>
                  <a:srgbClr val="7030A0"/>
                </a:solidFill>
                <a:latin typeface="Calibri"/>
                <a:cs typeface="Calibri"/>
              </a:rPr>
              <a:t>Skills</a:t>
            </a:r>
            <a:r>
              <a:rPr sz="641" spc="-6" dirty="0">
                <a:solidFill>
                  <a:srgbClr val="7030A0"/>
                </a:solidFill>
                <a:latin typeface="Calibri"/>
                <a:cs typeface="Calibri"/>
              </a:rPr>
              <a:t> Programme </a:t>
            </a:r>
            <a:r>
              <a:rPr sz="641" dirty="0">
                <a:solidFill>
                  <a:srgbClr val="7030A0"/>
                </a:solidFill>
                <a:latin typeface="Calibri"/>
                <a:cs typeface="Calibri"/>
              </a:rPr>
              <a:t>(NQF</a:t>
            </a:r>
            <a:r>
              <a:rPr sz="641" spc="-16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641" dirty="0">
                <a:solidFill>
                  <a:srgbClr val="7030A0"/>
                </a:solidFill>
                <a:latin typeface="Calibri"/>
                <a:cs typeface="Calibri"/>
              </a:rPr>
              <a:t>level</a:t>
            </a:r>
            <a:r>
              <a:rPr sz="641" spc="-16" dirty="0">
                <a:solidFill>
                  <a:srgbClr val="7030A0"/>
                </a:solidFill>
                <a:latin typeface="Calibri"/>
                <a:cs typeface="Calibri"/>
              </a:rPr>
              <a:t> 4)</a:t>
            </a:r>
            <a:r>
              <a:rPr lang="en-GB" sz="641" spc="-16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lang="en-GB" sz="641" spc="-16" dirty="0">
                <a:solidFill>
                  <a:schemeClr val="bg1"/>
                </a:solidFill>
                <a:latin typeface="Calibri"/>
                <a:cs typeface="Calibri"/>
              </a:rPr>
              <a:t>- </a:t>
            </a:r>
            <a:r>
              <a:rPr lang="en-GB" sz="641" b="1" i="1" spc="-16" dirty="0">
                <a:solidFill>
                  <a:schemeClr val="bg1"/>
                </a:solidFill>
                <a:latin typeface="Calibri"/>
                <a:cs typeface="Calibri"/>
              </a:rPr>
              <a:t>(replacement of current Traffic Warden and Reserve Traffic Officer)</a:t>
            </a:r>
            <a:endParaRPr sz="64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812579" y="4875125"/>
            <a:ext cx="1578480" cy="1275083"/>
            <a:chOff x="217804" y="7601584"/>
            <a:chExt cx="2461260" cy="1988185"/>
          </a:xfrm>
        </p:grpSpPr>
        <p:sp>
          <p:nvSpPr>
            <p:cNvPr id="13" name="object 13"/>
            <p:cNvSpPr/>
            <p:nvPr/>
          </p:nvSpPr>
          <p:spPr>
            <a:xfrm>
              <a:off x="347624" y="7607934"/>
              <a:ext cx="2325370" cy="1975485"/>
            </a:xfrm>
            <a:custGeom>
              <a:avLst/>
              <a:gdLst/>
              <a:ahLst/>
              <a:cxnLst/>
              <a:rect l="l" t="t" r="r" b="b"/>
              <a:pathLst>
                <a:path w="2325370" h="1975484">
                  <a:moveTo>
                    <a:pt x="2201646" y="0"/>
                  </a:moveTo>
                  <a:lnTo>
                    <a:pt x="246926" y="0"/>
                  </a:lnTo>
                  <a:lnTo>
                    <a:pt x="198869" y="9697"/>
                  </a:lnTo>
                  <a:lnTo>
                    <a:pt x="159627" y="36147"/>
                  </a:lnTo>
                  <a:lnTo>
                    <a:pt x="133170" y="75384"/>
                  </a:lnTo>
                  <a:lnTo>
                    <a:pt x="123469" y="123443"/>
                  </a:lnTo>
                  <a:lnTo>
                    <a:pt x="123469" y="1728597"/>
                  </a:lnTo>
                  <a:lnTo>
                    <a:pt x="0" y="1728597"/>
                  </a:lnTo>
                  <a:lnTo>
                    <a:pt x="24026" y="1733436"/>
                  </a:lnTo>
                  <a:lnTo>
                    <a:pt x="43649" y="1746646"/>
                  </a:lnTo>
                  <a:lnTo>
                    <a:pt x="56882" y="1766262"/>
                  </a:lnTo>
                  <a:lnTo>
                    <a:pt x="61734" y="1790319"/>
                  </a:lnTo>
                  <a:lnTo>
                    <a:pt x="56882" y="1814321"/>
                  </a:lnTo>
                  <a:lnTo>
                    <a:pt x="43649" y="1833929"/>
                  </a:lnTo>
                  <a:lnTo>
                    <a:pt x="24026" y="1847152"/>
                  </a:lnTo>
                  <a:lnTo>
                    <a:pt x="0" y="1852002"/>
                  </a:lnTo>
                  <a:lnTo>
                    <a:pt x="123469" y="1852002"/>
                  </a:lnTo>
                  <a:lnTo>
                    <a:pt x="113766" y="1900061"/>
                  </a:lnTo>
                  <a:lnTo>
                    <a:pt x="87304" y="1939307"/>
                  </a:lnTo>
                  <a:lnTo>
                    <a:pt x="48058" y="1965768"/>
                  </a:lnTo>
                  <a:lnTo>
                    <a:pt x="0" y="1975472"/>
                  </a:lnTo>
                  <a:lnTo>
                    <a:pt x="1954631" y="1975472"/>
                  </a:lnTo>
                  <a:lnTo>
                    <a:pt x="2002711" y="1965768"/>
                  </a:lnTo>
                  <a:lnTo>
                    <a:pt x="2041991" y="1939307"/>
                  </a:lnTo>
                  <a:lnTo>
                    <a:pt x="2068485" y="1900061"/>
                  </a:lnTo>
                  <a:lnTo>
                    <a:pt x="2078202" y="1852002"/>
                  </a:lnTo>
                  <a:lnTo>
                    <a:pt x="2078202" y="246887"/>
                  </a:lnTo>
                  <a:lnTo>
                    <a:pt x="246926" y="246887"/>
                  </a:lnTo>
                  <a:lnTo>
                    <a:pt x="222899" y="242048"/>
                  </a:lnTo>
                  <a:lnTo>
                    <a:pt x="203276" y="228838"/>
                  </a:lnTo>
                  <a:lnTo>
                    <a:pt x="190043" y="209222"/>
                  </a:lnTo>
                  <a:lnTo>
                    <a:pt x="185191" y="185166"/>
                  </a:lnTo>
                  <a:lnTo>
                    <a:pt x="190043" y="161162"/>
                  </a:lnTo>
                  <a:lnTo>
                    <a:pt x="203276" y="141541"/>
                  </a:lnTo>
                  <a:lnTo>
                    <a:pt x="222899" y="128301"/>
                  </a:lnTo>
                  <a:lnTo>
                    <a:pt x="246926" y="123443"/>
                  </a:lnTo>
                  <a:lnTo>
                    <a:pt x="2325090" y="123443"/>
                  </a:lnTo>
                  <a:lnTo>
                    <a:pt x="2315392" y="75384"/>
                  </a:lnTo>
                  <a:lnTo>
                    <a:pt x="2288943" y="36147"/>
                  </a:lnTo>
                  <a:lnTo>
                    <a:pt x="2249706" y="9697"/>
                  </a:lnTo>
                  <a:lnTo>
                    <a:pt x="2201646" y="0"/>
                  </a:lnTo>
                  <a:close/>
                </a:path>
                <a:path w="2325370" h="1975484">
                  <a:moveTo>
                    <a:pt x="2325090" y="123443"/>
                  </a:moveTo>
                  <a:lnTo>
                    <a:pt x="370395" y="123443"/>
                  </a:lnTo>
                  <a:lnTo>
                    <a:pt x="360693" y="171503"/>
                  </a:lnTo>
                  <a:lnTo>
                    <a:pt x="334235" y="210740"/>
                  </a:lnTo>
                  <a:lnTo>
                    <a:pt x="294989" y="237190"/>
                  </a:lnTo>
                  <a:lnTo>
                    <a:pt x="246926" y="246887"/>
                  </a:lnTo>
                  <a:lnTo>
                    <a:pt x="2201646" y="246887"/>
                  </a:lnTo>
                  <a:lnTo>
                    <a:pt x="2249706" y="237190"/>
                  </a:lnTo>
                  <a:lnTo>
                    <a:pt x="2288943" y="210740"/>
                  </a:lnTo>
                  <a:lnTo>
                    <a:pt x="2315392" y="171503"/>
                  </a:lnTo>
                  <a:lnTo>
                    <a:pt x="2325090" y="123443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4" name="object 14"/>
            <p:cNvSpPr/>
            <p:nvPr/>
          </p:nvSpPr>
          <p:spPr>
            <a:xfrm>
              <a:off x="224154" y="7731378"/>
              <a:ext cx="494030" cy="1852295"/>
            </a:xfrm>
            <a:custGeom>
              <a:avLst/>
              <a:gdLst/>
              <a:ahLst/>
              <a:cxnLst/>
              <a:rect l="l" t="t" r="r" b="b"/>
              <a:pathLst>
                <a:path w="494030" h="1852295">
                  <a:moveTo>
                    <a:pt x="493864" y="0"/>
                  </a:moveTo>
                  <a:lnTo>
                    <a:pt x="370395" y="0"/>
                  </a:lnTo>
                  <a:lnTo>
                    <a:pt x="346369" y="4857"/>
                  </a:lnTo>
                  <a:lnTo>
                    <a:pt x="326745" y="18097"/>
                  </a:lnTo>
                  <a:lnTo>
                    <a:pt x="313513" y="37718"/>
                  </a:lnTo>
                  <a:lnTo>
                    <a:pt x="308660" y="61721"/>
                  </a:lnTo>
                  <a:lnTo>
                    <a:pt x="313513" y="85778"/>
                  </a:lnTo>
                  <a:lnTo>
                    <a:pt x="326745" y="105394"/>
                  </a:lnTo>
                  <a:lnTo>
                    <a:pt x="346369" y="118604"/>
                  </a:lnTo>
                  <a:lnTo>
                    <a:pt x="370395" y="123443"/>
                  </a:lnTo>
                  <a:lnTo>
                    <a:pt x="418459" y="113746"/>
                  </a:lnTo>
                  <a:lnTo>
                    <a:pt x="457704" y="87296"/>
                  </a:lnTo>
                  <a:lnTo>
                    <a:pt x="484163" y="48059"/>
                  </a:lnTo>
                  <a:lnTo>
                    <a:pt x="493864" y="0"/>
                  </a:lnTo>
                  <a:close/>
                </a:path>
                <a:path w="494030" h="1852295">
                  <a:moveTo>
                    <a:pt x="123469" y="1605152"/>
                  </a:moveTo>
                  <a:lnTo>
                    <a:pt x="75411" y="1614850"/>
                  </a:lnTo>
                  <a:lnTo>
                    <a:pt x="36164" y="1641295"/>
                  </a:lnTo>
                  <a:lnTo>
                    <a:pt x="9703" y="1680521"/>
                  </a:lnTo>
                  <a:lnTo>
                    <a:pt x="0" y="1728558"/>
                  </a:lnTo>
                  <a:lnTo>
                    <a:pt x="9703" y="1776617"/>
                  </a:lnTo>
                  <a:lnTo>
                    <a:pt x="36164" y="1815863"/>
                  </a:lnTo>
                  <a:lnTo>
                    <a:pt x="75411" y="1842324"/>
                  </a:lnTo>
                  <a:lnTo>
                    <a:pt x="123469" y="1852028"/>
                  </a:lnTo>
                  <a:lnTo>
                    <a:pt x="171527" y="1842324"/>
                  </a:lnTo>
                  <a:lnTo>
                    <a:pt x="210773" y="1815863"/>
                  </a:lnTo>
                  <a:lnTo>
                    <a:pt x="237235" y="1776617"/>
                  </a:lnTo>
                  <a:lnTo>
                    <a:pt x="246938" y="1728558"/>
                  </a:lnTo>
                  <a:lnTo>
                    <a:pt x="123469" y="1728558"/>
                  </a:lnTo>
                  <a:lnTo>
                    <a:pt x="147495" y="1723708"/>
                  </a:lnTo>
                  <a:lnTo>
                    <a:pt x="167119" y="1710485"/>
                  </a:lnTo>
                  <a:lnTo>
                    <a:pt x="180351" y="1690877"/>
                  </a:lnTo>
                  <a:lnTo>
                    <a:pt x="185204" y="1666874"/>
                  </a:lnTo>
                  <a:lnTo>
                    <a:pt x="180351" y="1642818"/>
                  </a:lnTo>
                  <a:lnTo>
                    <a:pt x="167119" y="1623202"/>
                  </a:lnTo>
                  <a:lnTo>
                    <a:pt x="147495" y="1609992"/>
                  </a:lnTo>
                  <a:lnTo>
                    <a:pt x="123469" y="1605152"/>
                  </a:lnTo>
                  <a:close/>
                </a:path>
              </a:pathLst>
            </a:custGeom>
            <a:solidFill>
              <a:srgbClr val="BE6327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15" name="object 15"/>
            <p:cNvSpPr/>
            <p:nvPr/>
          </p:nvSpPr>
          <p:spPr>
            <a:xfrm>
              <a:off x="224154" y="7607934"/>
              <a:ext cx="2448560" cy="1975485"/>
            </a:xfrm>
            <a:custGeom>
              <a:avLst/>
              <a:gdLst/>
              <a:ahLst/>
              <a:cxnLst/>
              <a:rect l="l" t="t" r="r" b="b"/>
              <a:pathLst>
                <a:path w="2448560" h="1975484">
                  <a:moveTo>
                    <a:pt x="246938" y="1728597"/>
                  </a:moveTo>
                  <a:lnTo>
                    <a:pt x="246938" y="123443"/>
                  </a:lnTo>
                  <a:lnTo>
                    <a:pt x="256640" y="75384"/>
                  </a:lnTo>
                  <a:lnTo>
                    <a:pt x="283097" y="36147"/>
                  </a:lnTo>
                  <a:lnTo>
                    <a:pt x="322339" y="9697"/>
                  </a:lnTo>
                  <a:lnTo>
                    <a:pt x="370395" y="0"/>
                  </a:lnTo>
                  <a:lnTo>
                    <a:pt x="2325116" y="0"/>
                  </a:lnTo>
                  <a:lnTo>
                    <a:pt x="2373175" y="9697"/>
                  </a:lnTo>
                  <a:lnTo>
                    <a:pt x="2412412" y="36147"/>
                  </a:lnTo>
                  <a:lnTo>
                    <a:pt x="2438862" y="75384"/>
                  </a:lnTo>
                  <a:lnTo>
                    <a:pt x="2448560" y="123443"/>
                  </a:lnTo>
                  <a:lnTo>
                    <a:pt x="2438862" y="171503"/>
                  </a:lnTo>
                  <a:lnTo>
                    <a:pt x="2412412" y="210740"/>
                  </a:lnTo>
                  <a:lnTo>
                    <a:pt x="2373175" y="237190"/>
                  </a:lnTo>
                  <a:lnTo>
                    <a:pt x="2325116" y="246887"/>
                  </a:lnTo>
                  <a:lnTo>
                    <a:pt x="2201672" y="246887"/>
                  </a:lnTo>
                  <a:lnTo>
                    <a:pt x="2201672" y="1852002"/>
                  </a:lnTo>
                  <a:lnTo>
                    <a:pt x="2191954" y="1900061"/>
                  </a:lnTo>
                  <a:lnTo>
                    <a:pt x="2165461" y="1939307"/>
                  </a:lnTo>
                  <a:lnTo>
                    <a:pt x="2126180" y="1965768"/>
                  </a:lnTo>
                  <a:lnTo>
                    <a:pt x="2078101" y="1975472"/>
                  </a:lnTo>
                  <a:lnTo>
                    <a:pt x="123469" y="1975472"/>
                  </a:lnTo>
                  <a:lnTo>
                    <a:pt x="75411" y="1965768"/>
                  </a:lnTo>
                  <a:lnTo>
                    <a:pt x="36164" y="1939307"/>
                  </a:lnTo>
                  <a:lnTo>
                    <a:pt x="9703" y="1900061"/>
                  </a:lnTo>
                  <a:lnTo>
                    <a:pt x="0" y="1852002"/>
                  </a:lnTo>
                  <a:lnTo>
                    <a:pt x="9703" y="1803965"/>
                  </a:lnTo>
                  <a:lnTo>
                    <a:pt x="36164" y="1764739"/>
                  </a:lnTo>
                  <a:lnTo>
                    <a:pt x="75411" y="1738294"/>
                  </a:lnTo>
                  <a:lnTo>
                    <a:pt x="123469" y="1728597"/>
                  </a:lnTo>
                  <a:lnTo>
                    <a:pt x="246938" y="1728597"/>
                  </a:lnTo>
                  <a:close/>
                </a:path>
                <a:path w="2448560" h="1975484">
                  <a:moveTo>
                    <a:pt x="370395" y="0"/>
                  </a:moveTo>
                  <a:lnTo>
                    <a:pt x="418459" y="9697"/>
                  </a:lnTo>
                  <a:lnTo>
                    <a:pt x="457704" y="36147"/>
                  </a:lnTo>
                  <a:lnTo>
                    <a:pt x="484163" y="75384"/>
                  </a:lnTo>
                  <a:lnTo>
                    <a:pt x="493864" y="123443"/>
                  </a:lnTo>
                  <a:lnTo>
                    <a:pt x="484163" y="171503"/>
                  </a:lnTo>
                  <a:lnTo>
                    <a:pt x="457704" y="210740"/>
                  </a:lnTo>
                  <a:lnTo>
                    <a:pt x="418459" y="237190"/>
                  </a:lnTo>
                  <a:lnTo>
                    <a:pt x="370395" y="246887"/>
                  </a:lnTo>
                  <a:lnTo>
                    <a:pt x="346369" y="242048"/>
                  </a:lnTo>
                  <a:lnTo>
                    <a:pt x="326745" y="228838"/>
                  </a:lnTo>
                  <a:lnTo>
                    <a:pt x="313513" y="209222"/>
                  </a:lnTo>
                  <a:lnTo>
                    <a:pt x="308660" y="185166"/>
                  </a:lnTo>
                  <a:lnTo>
                    <a:pt x="313513" y="161162"/>
                  </a:lnTo>
                  <a:lnTo>
                    <a:pt x="326745" y="141541"/>
                  </a:lnTo>
                  <a:lnTo>
                    <a:pt x="346369" y="128301"/>
                  </a:lnTo>
                  <a:lnTo>
                    <a:pt x="370395" y="123443"/>
                  </a:lnTo>
                  <a:lnTo>
                    <a:pt x="493864" y="123443"/>
                  </a:lnTo>
                </a:path>
                <a:path w="2448560" h="1975484">
                  <a:moveTo>
                    <a:pt x="2201672" y="246887"/>
                  </a:moveTo>
                  <a:lnTo>
                    <a:pt x="370395" y="246887"/>
                  </a:lnTo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1274" y="9330181"/>
              <a:ext cx="136169" cy="13610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347624" y="9336531"/>
              <a:ext cx="123825" cy="247015"/>
            </a:xfrm>
            <a:custGeom>
              <a:avLst/>
              <a:gdLst/>
              <a:ahLst/>
              <a:cxnLst/>
              <a:rect l="l" t="t" r="r" b="b"/>
              <a:pathLst>
                <a:path w="123825" h="247015">
                  <a:moveTo>
                    <a:pt x="0" y="246875"/>
                  </a:moveTo>
                  <a:lnTo>
                    <a:pt x="48058" y="237171"/>
                  </a:lnTo>
                  <a:lnTo>
                    <a:pt x="87304" y="210710"/>
                  </a:lnTo>
                  <a:lnTo>
                    <a:pt x="113766" y="171464"/>
                  </a:lnTo>
                  <a:lnTo>
                    <a:pt x="123469" y="123405"/>
                  </a:lnTo>
                  <a:lnTo>
                    <a:pt x="123469" y="0"/>
                  </a:lnTo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029314" y="5250035"/>
            <a:ext cx="1127253" cy="126719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>
              <a:spcBef>
                <a:spcPts val="64"/>
              </a:spcBef>
            </a:pPr>
            <a:r>
              <a:rPr sz="770" b="1" dirty="0">
                <a:solidFill>
                  <a:srgbClr val="FFFFFF"/>
                </a:solidFill>
                <a:latin typeface="Calibri"/>
                <a:cs typeface="Calibri"/>
              </a:rPr>
              <a:t>EXIT</a:t>
            </a:r>
            <a:r>
              <a:rPr sz="770" b="1" spc="-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70" b="1" dirty="0">
                <a:solidFill>
                  <a:srgbClr val="FFFFFF"/>
                </a:solidFill>
                <a:latin typeface="Calibri"/>
                <a:cs typeface="Calibri"/>
              </a:rPr>
              <a:t>LEVEL</a:t>
            </a:r>
            <a:r>
              <a:rPr sz="77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70" b="1" dirty="0">
                <a:solidFill>
                  <a:srgbClr val="FFFFFF"/>
                </a:solidFill>
                <a:latin typeface="Calibri"/>
                <a:cs typeface="Calibri"/>
              </a:rPr>
              <a:t>3:</a:t>
            </a:r>
            <a:r>
              <a:rPr sz="770" b="1" spc="-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770" b="1" dirty="0">
                <a:solidFill>
                  <a:srgbClr val="FFFFFF"/>
                </a:solidFill>
                <a:latin typeface="Calibri"/>
                <a:cs typeface="Calibri"/>
              </a:rPr>
              <a:t>Traffic</a:t>
            </a:r>
            <a:r>
              <a:rPr sz="770" b="1" spc="-6" dirty="0">
                <a:solidFill>
                  <a:srgbClr val="FFFFFF"/>
                </a:solidFill>
                <a:latin typeface="Calibri"/>
                <a:cs typeface="Calibri"/>
              </a:rPr>
              <a:t> Officer</a:t>
            </a:r>
            <a:endParaRPr sz="77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086981" y="5435348"/>
            <a:ext cx="1000193" cy="328244"/>
          </a:xfrm>
          <a:prstGeom prst="rect">
            <a:avLst/>
          </a:prstGeom>
        </p:spPr>
        <p:txBody>
          <a:bodyPr vert="horz" wrap="square" lIns="0" tIns="17919" rIns="0" bIns="0" rtlCol="0">
            <a:spAutoFit/>
          </a:bodyPr>
          <a:lstStyle/>
          <a:p>
            <a:pPr marL="8145" algn="ctr">
              <a:spcBef>
                <a:spcPts val="141"/>
              </a:spcBef>
            </a:pPr>
            <a:r>
              <a:rPr sz="641" dirty="0">
                <a:solidFill>
                  <a:srgbClr val="7030A0"/>
                </a:solidFill>
                <a:latin typeface="Calibri"/>
                <a:cs typeface="Calibri"/>
              </a:rPr>
              <a:t>+</a:t>
            </a:r>
            <a:r>
              <a:rPr sz="641" spc="-19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641" dirty="0">
                <a:solidFill>
                  <a:srgbClr val="7030A0"/>
                </a:solidFill>
                <a:latin typeface="Calibri"/>
                <a:cs typeface="Calibri"/>
              </a:rPr>
              <a:t>12</a:t>
            </a:r>
            <a:r>
              <a:rPr sz="641" spc="-10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641" dirty="0">
                <a:solidFill>
                  <a:srgbClr val="7030A0"/>
                </a:solidFill>
                <a:latin typeface="Calibri"/>
                <a:cs typeface="Calibri"/>
              </a:rPr>
              <a:t>months</a:t>
            </a:r>
            <a:r>
              <a:rPr sz="641" spc="-6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641" dirty="0">
                <a:solidFill>
                  <a:srgbClr val="7030A0"/>
                </a:solidFill>
                <a:latin typeface="Calibri"/>
                <a:cs typeface="Calibri"/>
              </a:rPr>
              <a:t>further</a:t>
            </a:r>
            <a:r>
              <a:rPr sz="641" spc="-16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641" dirty="0">
                <a:solidFill>
                  <a:srgbClr val="7030A0"/>
                </a:solidFill>
                <a:latin typeface="Calibri"/>
                <a:cs typeface="Calibri"/>
              </a:rPr>
              <a:t>training</a:t>
            </a:r>
            <a:r>
              <a:rPr sz="641" spc="-13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641" spc="-32" dirty="0">
                <a:solidFill>
                  <a:srgbClr val="7030A0"/>
                </a:solidFill>
                <a:latin typeface="Calibri"/>
                <a:cs typeface="Calibri"/>
              </a:rPr>
              <a:t>-</a:t>
            </a:r>
            <a:endParaRPr sz="641" dirty="0">
              <a:solidFill>
                <a:srgbClr val="7030A0"/>
              </a:solidFill>
              <a:latin typeface="Calibri"/>
              <a:cs typeface="Calibri"/>
            </a:endParaRPr>
          </a:p>
          <a:p>
            <a:pPr marL="8145" marR="237005" algn="ctr">
              <a:lnSpc>
                <a:spcPct val="110000"/>
              </a:lnSpc>
            </a:pPr>
            <a:r>
              <a:rPr sz="641" b="1" i="1" dirty="0">
                <a:solidFill>
                  <a:srgbClr val="7030A0"/>
                </a:solidFill>
                <a:latin typeface="Calibri"/>
                <a:cs typeface="Calibri"/>
              </a:rPr>
              <a:t>Occupational</a:t>
            </a:r>
            <a:r>
              <a:rPr sz="641" b="1" i="1" spc="-35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641" b="1" i="1" spc="-6" dirty="0">
                <a:solidFill>
                  <a:srgbClr val="7030A0"/>
                </a:solidFill>
                <a:latin typeface="Calibri"/>
                <a:cs typeface="Calibri"/>
              </a:rPr>
              <a:t>Diploma</a:t>
            </a:r>
            <a:r>
              <a:rPr lang="en-GB" sz="641" b="1" i="1" spc="-6" dirty="0">
                <a:solidFill>
                  <a:srgbClr val="7030A0"/>
                </a:solidFill>
                <a:latin typeface="Calibri"/>
                <a:cs typeface="Calibri"/>
              </a:rPr>
              <a:t> -</a:t>
            </a:r>
            <a:r>
              <a:rPr sz="641" b="1" i="1" spc="-6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641" b="1" i="1" dirty="0">
                <a:solidFill>
                  <a:srgbClr val="7030A0"/>
                </a:solidFill>
                <a:latin typeface="Calibri"/>
                <a:cs typeface="Calibri"/>
              </a:rPr>
              <a:t>NQF</a:t>
            </a:r>
            <a:r>
              <a:rPr sz="641" b="1" i="1" spc="-19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641" b="1" i="1" dirty="0">
                <a:solidFill>
                  <a:srgbClr val="7030A0"/>
                </a:solidFill>
                <a:latin typeface="Calibri"/>
                <a:cs typeface="Calibri"/>
              </a:rPr>
              <a:t>level</a:t>
            </a:r>
            <a:r>
              <a:rPr sz="641" b="1" i="1" spc="-19" dirty="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sz="641" b="1" i="1" spc="-16" dirty="0">
                <a:solidFill>
                  <a:srgbClr val="7030A0"/>
                </a:solidFill>
                <a:latin typeface="Calibri"/>
                <a:cs typeface="Calibri"/>
              </a:rPr>
              <a:t>6</a:t>
            </a:r>
            <a:endParaRPr sz="641" dirty="0">
              <a:solidFill>
                <a:srgbClr val="7030A0"/>
              </a:solidFill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923350" y="155974"/>
            <a:ext cx="4162040" cy="426385"/>
            <a:chOff x="390525" y="243204"/>
            <a:chExt cx="6489700" cy="664845"/>
          </a:xfrm>
        </p:grpSpPr>
        <p:sp>
          <p:nvSpPr>
            <p:cNvPr id="21" name="object 21"/>
            <p:cNvSpPr/>
            <p:nvPr/>
          </p:nvSpPr>
          <p:spPr>
            <a:xfrm>
              <a:off x="396875" y="249554"/>
              <a:ext cx="6477000" cy="652145"/>
            </a:xfrm>
            <a:custGeom>
              <a:avLst/>
              <a:gdLst/>
              <a:ahLst/>
              <a:cxnLst/>
              <a:rect l="l" t="t" r="r" b="b"/>
              <a:pathLst>
                <a:path w="6477000" h="652144">
                  <a:moveTo>
                    <a:pt x="6477000" y="0"/>
                  </a:moveTo>
                  <a:lnTo>
                    <a:pt x="0" y="0"/>
                  </a:lnTo>
                  <a:lnTo>
                    <a:pt x="0" y="652145"/>
                  </a:lnTo>
                  <a:lnTo>
                    <a:pt x="6477000" y="652145"/>
                  </a:lnTo>
                  <a:lnTo>
                    <a:pt x="64770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2" name="object 22"/>
            <p:cNvSpPr/>
            <p:nvPr/>
          </p:nvSpPr>
          <p:spPr>
            <a:xfrm>
              <a:off x="396875" y="249554"/>
              <a:ext cx="6477000" cy="652145"/>
            </a:xfrm>
            <a:custGeom>
              <a:avLst/>
              <a:gdLst/>
              <a:ahLst/>
              <a:cxnLst/>
              <a:rect l="l" t="t" r="r" b="b"/>
              <a:pathLst>
                <a:path w="6477000" h="652144">
                  <a:moveTo>
                    <a:pt x="0" y="652145"/>
                  </a:moveTo>
                  <a:lnTo>
                    <a:pt x="6477000" y="652145"/>
                  </a:lnTo>
                  <a:lnTo>
                    <a:pt x="6477000" y="0"/>
                  </a:lnTo>
                  <a:lnTo>
                    <a:pt x="0" y="0"/>
                  </a:lnTo>
                  <a:lnTo>
                    <a:pt x="0" y="652145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978817" y="193522"/>
            <a:ext cx="4053306" cy="343364"/>
          </a:xfrm>
          <a:prstGeom prst="rect">
            <a:avLst/>
          </a:prstGeom>
          <a:solidFill>
            <a:srgbClr val="6FAC46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032"/>
              </a:lnSpc>
            </a:pPr>
            <a:r>
              <a:rPr sz="898" b="1" dirty="0">
                <a:latin typeface="Calibri"/>
                <a:cs typeface="Calibri"/>
              </a:rPr>
              <a:t>NQF</a:t>
            </a:r>
            <a:r>
              <a:rPr sz="898" b="1" spc="-19" dirty="0">
                <a:latin typeface="Calibri"/>
                <a:cs typeface="Calibri"/>
              </a:rPr>
              <a:t> </a:t>
            </a:r>
            <a:r>
              <a:rPr sz="898" b="1" dirty="0">
                <a:latin typeface="Calibri"/>
                <a:cs typeface="Calibri"/>
              </a:rPr>
              <a:t>Level</a:t>
            </a:r>
            <a:r>
              <a:rPr sz="898" b="1" spc="-10" dirty="0">
                <a:latin typeface="Calibri"/>
                <a:cs typeface="Calibri"/>
              </a:rPr>
              <a:t> </a:t>
            </a:r>
            <a:r>
              <a:rPr sz="898" b="1" dirty="0">
                <a:latin typeface="Calibri"/>
                <a:cs typeface="Calibri"/>
              </a:rPr>
              <a:t>6</a:t>
            </a:r>
            <a:r>
              <a:rPr sz="898" b="1" spc="-16" dirty="0">
                <a:latin typeface="Calibri"/>
                <a:cs typeface="Calibri"/>
              </a:rPr>
              <a:t> </a:t>
            </a:r>
            <a:r>
              <a:rPr sz="898" b="1" dirty="0">
                <a:latin typeface="Calibri"/>
                <a:cs typeface="Calibri"/>
              </a:rPr>
              <a:t>–</a:t>
            </a:r>
            <a:r>
              <a:rPr sz="898" b="1" spc="-13" dirty="0">
                <a:latin typeface="Calibri"/>
                <a:cs typeface="Calibri"/>
              </a:rPr>
              <a:t> </a:t>
            </a:r>
            <a:r>
              <a:rPr sz="898" b="1" dirty="0">
                <a:latin typeface="Calibri"/>
                <a:cs typeface="Calibri"/>
              </a:rPr>
              <a:t>Occupational</a:t>
            </a:r>
            <a:r>
              <a:rPr sz="898" b="1" spc="-13" dirty="0">
                <a:latin typeface="Calibri"/>
                <a:cs typeface="Calibri"/>
              </a:rPr>
              <a:t> </a:t>
            </a:r>
            <a:r>
              <a:rPr sz="898" b="1" dirty="0">
                <a:latin typeface="Calibri"/>
                <a:cs typeface="Calibri"/>
              </a:rPr>
              <a:t>Diploma</a:t>
            </a:r>
            <a:r>
              <a:rPr sz="898" b="1" spc="-10" dirty="0">
                <a:latin typeface="Calibri"/>
                <a:cs typeface="Calibri"/>
              </a:rPr>
              <a:t> </a:t>
            </a:r>
            <a:r>
              <a:rPr sz="898" b="1" dirty="0">
                <a:latin typeface="Calibri"/>
                <a:cs typeface="Calibri"/>
              </a:rPr>
              <a:t>(3</a:t>
            </a:r>
            <a:r>
              <a:rPr sz="898" b="1" spc="-16" dirty="0">
                <a:latin typeface="Calibri"/>
                <a:cs typeface="Calibri"/>
              </a:rPr>
              <a:t> </a:t>
            </a:r>
            <a:r>
              <a:rPr sz="898" b="1" dirty="0">
                <a:latin typeface="Calibri"/>
                <a:cs typeface="Calibri"/>
              </a:rPr>
              <a:t>year-qualification)</a:t>
            </a:r>
            <a:r>
              <a:rPr sz="898" b="1" spc="-13" dirty="0">
                <a:latin typeface="Calibri"/>
                <a:cs typeface="Calibri"/>
              </a:rPr>
              <a:t> </a:t>
            </a:r>
            <a:r>
              <a:rPr sz="898" b="1" dirty="0">
                <a:latin typeface="Calibri"/>
                <a:cs typeface="Calibri"/>
              </a:rPr>
              <a:t>–</a:t>
            </a:r>
            <a:r>
              <a:rPr sz="898" b="1" spc="-13" dirty="0">
                <a:latin typeface="Calibri"/>
                <a:cs typeface="Calibri"/>
              </a:rPr>
              <a:t> </a:t>
            </a:r>
            <a:r>
              <a:rPr sz="898" b="1" dirty="0">
                <a:latin typeface="Calibri"/>
                <a:cs typeface="Calibri"/>
              </a:rPr>
              <a:t>SAQA</a:t>
            </a:r>
            <a:r>
              <a:rPr sz="898" b="1" spc="-13" dirty="0">
                <a:latin typeface="Calibri"/>
                <a:cs typeface="Calibri"/>
              </a:rPr>
              <a:t> </a:t>
            </a:r>
            <a:r>
              <a:rPr sz="898" b="1" dirty="0">
                <a:latin typeface="Calibri"/>
                <a:cs typeface="Calibri"/>
              </a:rPr>
              <a:t>ID:</a:t>
            </a:r>
            <a:r>
              <a:rPr sz="898" b="1" spc="-13" dirty="0">
                <a:latin typeface="Calibri"/>
                <a:cs typeface="Calibri"/>
              </a:rPr>
              <a:t> </a:t>
            </a:r>
            <a:r>
              <a:rPr sz="898" b="1" spc="-6" dirty="0">
                <a:latin typeface="Calibri"/>
                <a:cs typeface="Calibri"/>
              </a:rPr>
              <a:t>121688</a:t>
            </a:r>
            <a:endParaRPr sz="898">
              <a:latin typeface="Calibri"/>
              <a:cs typeface="Calibri"/>
            </a:endParaRPr>
          </a:p>
          <a:p>
            <a:pPr algn="ctr">
              <a:spcBef>
                <a:spcPts val="616"/>
              </a:spcBef>
            </a:pPr>
            <a:r>
              <a:rPr sz="898" b="1" dirty="0">
                <a:latin typeface="Calibri"/>
                <a:cs typeface="Calibri"/>
              </a:rPr>
              <a:t>Proposed</a:t>
            </a:r>
            <a:r>
              <a:rPr sz="898" b="1" spc="-22" dirty="0">
                <a:latin typeface="Calibri"/>
                <a:cs typeface="Calibri"/>
              </a:rPr>
              <a:t> </a:t>
            </a:r>
            <a:r>
              <a:rPr sz="898" b="1" dirty="0">
                <a:latin typeface="Calibri"/>
                <a:cs typeface="Calibri"/>
              </a:rPr>
              <a:t>Exit</a:t>
            </a:r>
            <a:r>
              <a:rPr sz="898" b="1" spc="-19" dirty="0">
                <a:latin typeface="Calibri"/>
                <a:cs typeface="Calibri"/>
              </a:rPr>
              <a:t> </a:t>
            </a:r>
            <a:r>
              <a:rPr sz="898" b="1" dirty="0">
                <a:latin typeface="Calibri"/>
                <a:cs typeface="Calibri"/>
              </a:rPr>
              <a:t>Levels</a:t>
            </a:r>
            <a:r>
              <a:rPr sz="898" b="1" spc="-10" dirty="0">
                <a:latin typeface="Calibri"/>
                <a:cs typeface="Calibri"/>
              </a:rPr>
              <a:t> </a:t>
            </a:r>
            <a:r>
              <a:rPr sz="898" b="1" dirty="0">
                <a:latin typeface="Calibri"/>
                <a:cs typeface="Calibri"/>
              </a:rPr>
              <a:t>as</a:t>
            </a:r>
            <a:r>
              <a:rPr sz="898" b="1" spc="-13" dirty="0">
                <a:latin typeface="Calibri"/>
                <a:cs typeface="Calibri"/>
              </a:rPr>
              <a:t> </a:t>
            </a:r>
            <a:r>
              <a:rPr sz="898" b="1" dirty="0">
                <a:latin typeface="Calibri"/>
                <a:cs typeface="Calibri"/>
              </a:rPr>
              <a:t>per</a:t>
            </a:r>
            <a:r>
              <a:rPr sz="898" b="1" spc="-16" dirty="0">
                <a:latin typeface="Calibri"/>
                <a:cs typeface="Calibri"/>
              </a:rPr>
              <a:t> </a:t>
            </a:r>
            <a:r>
              <a:rPr sz="898" b="1" dirty="0">
                <a:latin typeface="Calibri"/>
                <a:cs typeface="Calibri"/>
              </a:rPr>
              <a:t>the</a:t>
            </a:r>
            <a:r>
              <a:rPr sz="898" b="1" spc="-13" dirty="0">
                <a:latin typeface="Calibri"/>
                <a:cs typeface="Calibri"/>
              </a:rPr>
              <a:t> </a:t>
            </a:r>
            <a:r>
              <a:rPr sz="898" b="1" dirty="0">
                <a:latin typeface="Calibri"/>
                <a:cs typeface="Calibri"/>
              </a:rPr>
              <a:t>RTMC</a:t>
            </a:r>
            <a:r>
              <a:rPr sz="898" b="1" spc="-16" dirty="0">
                <a:latin typeface="Calibri"/>
                <a:cs typeface="Calibri"/>
              </a:rPr>
              <a:t> </a:t>
            </a:r>
            <a:r>
              <a:rPr sz="898" b="1" dirty="0">
                <a:latin typeface="Calibri"/>
                <a:cs typeface="Calibri"/>
              </a:rPr>
              <a:t>Shareholders</a:t>
            </a:r>
            <a:r>
              <a:rPr sz="898" b="1" spc="-13" dirty="0">
                <a:latin typeface="Calibri"/>
                <a:cs typeface="Calibri"/>
              </a:rPr>
              <a:t> </a:t>
            </a:r>
            <a:r>
              <a:rPr sz="898" b="1" spc="-6" dirty="0">
                <a:latin typeface="Calibri"/>
                <a:cs typeface="Calibri"/>
              </a:rPr>
              <a:t>Resolution</a:t>
            </a:r>
            <a:endParaRPr sz="898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064296" y="696894"/>
            <a:ext cx="3989776" cy="6069167"/>
            <a:chOff x="640080" y="1111884"/>
            <a:chExt cx="6221095" cy="9463405"/>
          </a:xfrm>
        </p:grpSpPr>
        <p:sp>
          <p:nvSpPr>
            <p:cNvPr id="25" name="object 25"/>
            <p:cNvSpPr/>
            <p:nvPr/>
          </p:nvSpPr>
          <p:spPr>
            <a:xfrm>
              <a:off x="1047750" y="2435224"/>
              <a:ext cx="888365" cy="1610995"/>
            </a:xfrm>
            <a:custGeom>
              <a:avLst/>
              <a:gdLst/>
              <a:ahLst/>
              <a:cxnLst/>
              <a:rect l="l" t="t" r="r" b="b"/>
              <a:pathLst>
                <a:path w="888364" h="1610995">
                  <a:moveTo>
                    <a:pt x="666242" y="0"/>
                  </a:moveTo>
                  <a:lnTo>
                    <a:pt x="222097" y="0"/>
                  </a:lnTo>
                  <a:lnTo>
                    <a:pt x="222097" y="1166876"/>
                  </a:lnTo>
                  <a:lnTo>
                    <a:pt x="0" y="1166876"/>
                  </a:lnTo>
                  <a:lnTo>
                    <a:pt x="444246" y="1610994"/>
                  </a:lnTo>
                  <a:lnTo>
                    <a:pt x="888364" y="1166876"/>
                  </a:lnTo>
                  <a:lnTo>
                    <a:pt x="666242" y="1166876"/>
                  </a:lnTo>
                  <a:lnTo>
                    <a:pt x="66624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6" name="object 26"/>
            <p:cNvSpPr/>
            <p:nvPr/>
          </p:nvSpPr>
          <p:spPr>
            <a:xfrm>
              <a:off x="1047750" y="2435224"/>
              <a:ext cx="888365" cy="1610995"/>
            </a:xfrm>
            <a:custGeom>
              <a:avLst/>
              <a:gdLst/>
              <a:ahLst/>
              <a:cxnLst/>
              <a:rect l="l" t="t" r="r" b="b"/>
              <a:pathLst>
                <a:path w="888364" h="1610995">
                  <a:moveTo>
                    <a:pt x="0" y="1166876"/>
                  </a:moveTo>
                  <a:lnTo>
                    <a:pt x="222097" y="1166876"/>
                  </a:lnTo>
                  <a:lnTo>
                    <a:pt x="222097" y="0"/>
                  </a:lnTo>
                  <a:lnTo>
                    <a:pt x="666242" y="0"/>
                  </a:lnTo>
                  <a:lnTo>
                    <a:pt x="666242" y="1166876"/>
                  </a:lnTo>
                  <a:lnTo>
                    <a:pt x="888364" y="1166876"/>
                  </a:lnTo>
                  <a:lnTo>
                    <a:pt x="444246" y="1610994"/>
                  </a:lnTo>
                  <a:lnTo>
                    <a:pt x="0" y="1166876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7" name="object 27"/>
            <p:cNvSpPr/>
            <p:nvPr/>
          </p:nvSpPr>
          <p:spPr>
            <a:xfrm>
              <a:off x="1080135" y="5057774"/>
              <a:ext cx="798195" cy="977265"/>
            </a:xfrm>
            <a:custGeom>
              <a:avLst/>
              <a:gdLst/>
              <a:ahLst/>
              <a:cxnLst/>
              <a:rect l="l" t="t" r="r" b="b"/>
              <a:pathLst>
                <a:path w="798194" h="977264">
                  <a:moveTo>
                    <a:pt x="598678" y="0"/>
                  </a:moveTo>
                  <a:lnTo>
                    <a:pt x="199517" y="0"/>
                  </a:lnTo>
                  <a:lnTo>
                    <a:pt x="199517" y="578231"/>
                  </a:lnTo>
                  <a:lnTo>
                    <a:pt x="0" y="578231"/>
                  </a:lnTo>
                  <a:lnTo>
                    <a:pt x="399161" y="977264"/>
                  </a:lnTo>
                  <a:lnTo>
                    <a:pt x="798195" y="578231"/>
                  </a:lnTo>
                  <a:lnTo>
                    <a:pt x="598678" y="578231"/>
                  </a:lnTo>
                  <a:lnTo>
                    <a:pt x="59867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8" name="object 28"/>
            <p:cNvSpPr/>
            <p:nvPr/>
          </p:nvSpPr>
          <p:spPr>
            <a:xfrm>
              <a:off x="1080135" y="5057774"/>
              <a:ext cx="798195" cy="977265"/>
            </a:xfrm>
            <a:custGeom>
              <a:avLst/>
              <a:gdLst/>
              <a:ahLst/>
              <a:cxnLst/>
              <a:rect l="l" t="t" r="r" b="b"/>
              <a:pathLst>
                <a:path w="798194" h="977264">
                  <a:moveTo>
                    <a:pt x="0" y="578231"/>
                  </a:moveTo>
                  <a:lnTo>
                    <a:pt x="199517" y="578231"/>
                  </a:lnTo>
                  <a:lnTo>
                    <a:pt x="199517" y="0"/>
                  </a:lnTo>
                  <a:lnTo>
                    <a:pt x="598678" y="0"/>
                  </a:lnTo>
                  <a:lnTo>
                    <a:pt x="598678" y="578231"/>
                  </a:lnTo>
                  <a:lnTo>
                    <a:pt x="798195" y="578231"/>
                  </a:lnTo>
                  <a:lnTo>
                    <a:pt x="399161" y="977264"/>
                  </a:lnTo>
                  <a:lnTo>
                    <a:pt x="0" y="578231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29" name="object 29"/>
            <p:cNvSpPr/>
            <p:nvPr/>
          </p:nvSpPr>
          <p:spPr>
            <a:xfrm>
              <a:off x="3035934" y="1118234"/>
              <a:ext cx="2755900" cy="2320925"/>
            </a:xfrm>
            <a:custGeom>
              <a:avLst/>
              <a:gdLst/>
              <a:ahLst/>
              <a:cxnLst/>
              <a:rect l="l" t="t" r="r" b="b"/>
              <a:pathLst>
                <a:path w="2755900" h="2320925">
                  <a:moveTo>
                    <a:pt x="2755900" y="0"/>
                  </a:moveTo>
                  <a:lnTo>
                    <a:pt x="0" y="0"/>
                  </a:lnTo>
                  <a:lnTo>
                    <a:pt x="0" y="2320925"/>
                  </a:lnTo>
                  <a:lnTo>
                    <a:pt x="2755900" y="2320925"/>
                  </a:lnTo>
                  <a:lnTo>
                    <a:pt x="275590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0" name="object 30"/>
            <p:cNvSpPr/>
            <p:nvPr/>
          </p:nvSpPr>
          <p:spPr>
            <a:xfrm>
              <a:off x="3035934" y="1118234"/>
              <a:ext cx="2755900" cy="2320925"/>
            </a:xfrm>
            <a:custGeom>
              <a:avLst/>
              <a:gdLst/>
              <a:ahLst/>
              <a:cxnLst/>
              <a:rect l="l" t="t" r="r" b="b"/>
              <a:pathLst>
                <a:path w="2755900" h="2320925">
                  <a:moveTo>
                    <a:pt x="0" y="2320925"/>
                  </a:moveTo>
                  <a:lnTo>
                    <a:pt x="2755900" y="2320925"/>
                  </a:lnTo>
                  <a:lnTo>
                    <a:pt x="2755900" y="0"/>
                  </a:lnTo>
                  <a:lnTo>
                    <a:pt x="0" y="0"/>
                  </a:lnTo>
                  <a:lnTo>
                    <a:pt x="0" y="2320925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1" name="object 31"/>
            <p:cNvSpPr/>
            <p:nvPr/>
          </p:nvSpPr>
          <p:spPr>
            <a:xfrm>
              <a:off x="1137285" y="7014209"/>
              <a:ext cx="818515" cy="594360"/>
            </a:xfrm>
            <a:custGeom>
              <a:avLst/>
              <a:gdLst/>
              <a:ahLst/>
              <a:cxnLst/>
              <a:rect l="l" t="t" r="r" b="b"/>
              <a:pathLst>
                <a:path w="818514" h="594359">
                  <a:moveTo>
                    <a:pt x="613917" y="0"/>
                  </a:moveTo>
                  <a:lnTo>
                    <a:pt x="204597" y="0"/>
                  </a:lnTo>
                  <a:lnTo>
                    <a:pt x="204597" y="297179"/>
                  </a:lnTo>
                  <a:lnTo>
                    <a:pt x="0" y="297179"/>
                  </a:lnTo>
                  <a:lnTo>
                    <a:pt x="409321" y="594360"/>
                  </a:lnTo>
                  <a:lnTo>
                    <a:pt x="818515" y="297179"/>
                  </a:lnTo>
                  <a:lnTo>
                    <a:pt x="613917" y="297179"/>
                  </a:lnTo>
                  <a:lnTo>
                    <a:pt x="613917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2" name="object 32"/>
            <p:cNvSpPr/>
            <p:nvPr/>
          </p:nvSpPr>
          <p:spPr>
            <a:xfrm>
              <a:off x="1137285" y="7014209"/>
              <a:ext cx="818515" cy="594360"/>
            </a:xfrm>
            <a:custGeom>
              <a:avLst/>
              <a:gdLst/>
              <a:ahLst/>
              <a:cxnLst/>
              <a:rect l="l" t="t" r="r" b="b"/>
              <a:pathLst>
                <a:path w="818514" h="594359">
                  <a:moveTo>
                    <a:pt x="0" y="297179"/>
                  </a:moveTo>
                  <a:lnTo>
                    <a:pt x="204597" y="297179"/>
                  </a:lnTo>
                  <a:lnTo>
                    <a:pt x="204597" y="0"/>
                  </a:lnTo>
                  <a:lnTo>
                    <a:pt x="613917" y="0"/>
                  </a:lnTo>
                  <a:lnTo>
                    <a:pt x="613917" y="297179"/>
                  </a:lnTo>
                  <a:lnTo>
                    <a:pt x="818515" y="297179"/>
                  </a:lnTo>
                  <a:lnTo>
                    <a:pt x="409321" y="594360"/>
                  </a:lnTo>
                  <a:lnTo>
                    <a:pt x="0" y="297179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3" name="object 33"/>
            <p:cNvSpPr/>
            <p:nvPr/>
          </p:nvSpPr>
          <p:spPr>
            <a:xfrm>
              <a:off x="646430" y="9616438"/>
              <a:ext cx="6208395" cy="952500"/>
            </a:xfrm>
            <a:custGeom>
              <a:avLst/>
              <a:gdLst/>
              <a:ahLst/>
              <a:cxnLst/>
              <a:rect l="l" t="t" r="r" b="b"/>
              <a:pathLst>
                <a:path w="6208395" h="952500">
                  <a:moveTo>
                    <a:pt x="6208395" y="0"/>
                  </a:moveTo>
                  <a:lnTo>
                    <a:pt x="0" y="0"/>
                  </a:lnTo>
                  <a:lnTo>
                    <a:pt x="0" y="952500"/>
                  </a:lnTo>
                  <a:lnTo>
                    <a:pt x="6208395" y="952500"/>
                  </a:lnTo>
                  <a:lnTo>
                    <a:pt x="620839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34" name="object 34"/>
            <p:cNvSpPr/>
            <p:nvPr/>
          </p:nvSpPr>
          <p:spPr>
            <a:xfrm>
              <a:off x="646430" y="9616438"/>
              <a:ext cx="6208395" cy="952500"/>
            </a:xfrm>
            <a:custGeom>
              <a:avLst/>
              <a:gdLst/>
              <a:ahLst/>
              <a:cxnLst/>
              <a:rect l="l" t="t" r="r" b="b"/>
              <a:pathLst>
                <a:path w="6208395" h="952500">
                  <a:moveTo>
                    <a:pt x="0" y="952500"/>
                  </a:moveTo>
                  <a:lnTo>
                    <a:pt x="6208395" y="952500"/>
                  </a:lnTo>
                  <a:lnTo>
                    <a:pt x="6208395" y="0"/>
                  </a:lnTo>
                  <a:lnTo>
                    <a:pt x="0" y="0"/>
                  </a:lnTo>
                  <a:lnTo>
                    <a:pt x="0" y="952500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pic>
          <p:nvPicPr>
            <p:cNvPr id="35" name="object 3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4220" y="9668509"/>
              <a:ext cx="5948045" cy="848613"/>
            </a:xfrm>
            <a:prstGeom prst="rect">
              <a:avLst/>
            </a:prstGeom>
          </p:spPr>
        </p:pic>
      </p:grpSp>
      <p:sp>
        <p:nvSpPr>
          <p:cNvPr id="36" name="object 36"/>
          <p:cNvSpPr txBox="1"/>
          <p:nvPr/>
        </p:nvSpPr>
        <p:spPr>
          <a:xfrm>
            <a:off x="5674665" y="738741"/>
            <a:ext cx="939106" cy="106430"/>
          </a:xfrm>
          <a:prstGeom prst="rect">
            <a:avLst/>
          </a:prstGeom>
        </p:spPr>
        <p:txBody>
          <a:bodyPr vert="horz" wrap="square" lIns="0" tIns="7738" rIns="0" bIns="0" rtlCol="0">
            <a:spAutoFit/>
          </a:bodyPr>
          <a:lstStyle/>
          <a:p>
            <a:pPr marL="8145">
              <a:spcBef>
                <a:spcPts val="61"/>
              </a:spcBef>
            </a:pPr>
            <a:r>
              <a:rPr sz="641" b="1" i="1" spc="-6" dirty="0">
                <a:solidFill>
                  <a:srgbClr val="FFFFFF"/>
                </a:solidFill>
                <a:latin typeface="Calibri"/>
                <a:cs typeface="Calibri"/>
              </a:rPr>
              <a:t>Comments</a:t>
            </a:r>
            <a:r>
              <a:rPr lang="en-GB" sz="641" b="1" i="1" spc="-6" dirty="0">
                <a:solidFill>
                  <a:srgbClr val="FFFFFF"/>
                </a:solidFill>
                <a:latin typeface="Calibri"/>
                <a:cs typeface="Calibri"/>
              </a:rPr>
              <a:t>/Dependencies </a:t>
            </a:r>
            <a:r>
              <a:rPr sz="641" b="1" i="1" spc="-6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641" dirty="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674665" y="901574"/>
            <a:ext cx="1636716" cy="435970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123389" marR="138457" indent="-115652">
              <a:lnSpc>
                <a:spcPct val="110000"/>
              </a:lnSpc>
              <a:spcBef>
                <a:spcPts val="64"/>
              </a:spcBef>
              <a:buAutoNum type="romanLcPeriod"/>
              <a:tabLst>
                <a:tab pos="123797" algn="l"/>
              </a:tabLst>
            </a:pPr>
            <a:r>
              <a:rPr lang="en-GB" sz="641" b="1" i="1" dirty="0">
                <a:solidFill>
                  <a:srgbClr val="FFC000"/>
                </a:solidFill>
                <a:latin typeface="Calibri"/>
                <a:cs typeface="Calibri"/>
              </a:rPr>
              <a:t>Buy-in from consulting industry/stakeholders including  </a:t>
            </a:r>
            <a:r>
              <a:rPr sz="641" b="1" i="1" dirty="0">
                <a:solidFill>
                  <a:srgbClr val="FFC000"/>
                </a:solidFill>
                <a:latin typeface="Calibri"/>
                <a:cs typeface="Calibri"/>
              </a:rPr>
              <a:t>MANCO;</a:t>
            </a:r>
            <a:r>
              <a:rPr sz="641" b="1" i="1" spc="-19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641" b="1" i="1" dirty="0">
                <a:solidFill>
                  <a:srgbClr val="FFC000"/>
                </a:solidFill>
                <a:latin typeface="Calibri"/>
                <a:cs typeface="Calibri"/>
              </a:rPr>
              <a:t>EXCO;</a:t>
            </a:r>
            <a:r>
              <a:rPr sz="641" b="1" i="1" spc="-22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641" b="1" i="1" spc="-6" dirty="0">
                <a:solidFill>
                  <a:srgbClr val="FFC000"/>
                </a:solidFill>
                <a:latin typeface="Calibri"/>
                <a:cs typeface="Calibri"/>
              </a:rPr>
              <a:t>NRSSC.</a:t>
            </a:r>
            <a:endParaRPr sz="641" b="1" dirty="0">
              <a:solidFill>
                <a:srgbClr val="FFC000"/>
              </a:solidFill>
              <a:latin typeface="Calibri"/>
              <a:cs typeface="Calibri"/>
            </a:endParaRPr>
          </a:p>
          <a:p>
            <a:pPr marL="123389" marR="3258" indent="-115652">
              <a:lnSpc>
                <a:spcPct val="109000"/>
              </a:lnSpc>
              <a:spcBef>
                <a:spcPts val="6"/>
              </a:spcBef>
              <a:buAutoNum type="romanLcPeriod"/>
              <a:tabLst>
                <a:tab pos="123797" algn="l"/>
              </a:tabLst>
            </a:pPr>
            <a:r>
              <a:rPr lang="en-GB" sz="641" b="1" dirty="0">
                <a:solidFill>
                  <a:srgbClr val="FFC000"/>
                </a:solidFill>
                <a:latin typeface="Calibri"/>
                <a:cs typeface="Calibri"/>
              </a:rPr>
              <a:t>Amendment of enabling </a:t>
            </a:r>
            <a:r>
              <a:rPr sz="641" b="1" dirty="0">
                <a:solidFill>
                  <a:srgbClr val="FFC000"/>
                </a:solidFill>
                <a:latin typeface="Calibri"/>
                <a:cs typeface="Calibri"/>
              </a:rPr>
              <a:t>Legislation</a:t>
            </a:r>
            <a:r>
              <a:rPr sz="641" b="1" spc="-29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641" b="1" dirty="0">
                <a:solidFill>
                  <a:srgbClr val="FFC000"/>
                </a:solidFill>
                <a:latin typeface="Calibri"/>
                <a:cs typeface="Calibri"/>
              </a:rPr>
              <a:t>s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5667456" y="1381262"/>
            <a:ext cx="1625721" cy="328660"/>
          </a:xfrm>
          <a:prstGeom prst="rect">
            <a:avLst/>
          </a:prstGeom>
        </p:spPr>
        <p:txBody>
          <a:bodyPr vert="horz" wrap="square" lIns="0" tIns="8552" rIns="0" bIns="0" rtlCol="0">
            <a:spAutoFit/>
          </a:bodyPr>
          <a:lstStyle/>
          <a:p>
            <a:pPr marL="123389" marR="3258" indent="-115652" algn="just">
              <a:lnSpc>
                <a:spcPct val="109500"/>
              </a:lnSpc>
              <a:spcBef>
                <a:spcPts val="67"/>
              </a:spcBef>
            </a:pPr>
            <a:r>
              <a:rPr sz="641" i="1" dirty="0">
                <a:solidFill>
                  <a:srgbClr val="FFFFFF"/>
                </a:solidFill>
                <a:latin typeface="Calibri"/>
                <a:cs typeface="Calibri"/>
              </a:rPr>
              <a:t>iii.</a:t>
            </a:r>
            <a:r>
              <a:rPr sz="641" i="1" spc="14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41" i="1" dirty="0">
                <a:solidFill>
                  <a:srgbClr val="FFFFFF"/>
                </a:solidFill>
                <a:latin typeface="Calibri"/>
                <a:cs typeface="Calibri"/>
              </a:rPr>
              <a:t>Proposed</a:t>
            </a:r>
            <a:r>
              <a:rPr sz="641" i="1" spc="-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41" i="1" dirty="0">
                <a:solidFill>
                  <a:srgbClr val="FFFFFF"/>
                </a:solidFill>
                <a:latin typeface="Calibri"/>
                <a:cs typeface="Calibri"/>
              </a:rPr>
              <a:t>Entry</a:t>
            </a:r>
            <a:r>
              <a:rPr sz="641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41" i="1" spc="-6" dirty="0">
                <a:solidFill>
                  <a:srgbClr val="FFFFFF"/>
                </a:solidFill>
                <a:latin typeface="Calibri"/>
                <a:cs typeface="Calibri"/>
              </a:rPr>
              <a:t>Requirements:</a:t>
            </a:r>
            <a:r>
              <a:rPr sz="641" i="1" spc="-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41" i="1" dirty="0">
                <a:solidFill>
                  <a:srgbClr val="FFFFFF"/>
                </a:solidFill>
                <a:latin typeface="Calibri"/>
                <a:cs typeface="Calibri"/>
              </a:rPr>
              <a:t>Grade</a:t>
            </a:r>
            <a:r>
              <a:rPr sz="641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41" i="1" dirty="0">
                <a:solidFill>
                  <a:srgbClr val="FFFFFF"/>
                </a:solidFill>
                <a:latin typeface="Calibri"/>
                <a:cs typeface="Calibri"/>
              </a:rPr>
              <a:t>12</a:t>
            </a:r>
            <a:r>
              <a:rPr sz="641" i="1" spc="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41" i="1" spc="-13" dirty="0">
                <a:solidFill>
                  <a:srgbClr val="FFFFFF"/>
                </a:solidFill>
                <a:latin typeface="Calibri"/>
                <a:cs typeface="Calibri"/>
              </a:rPr>
              <a:t>(Dip </a:t>
            </a:r>
            <a:r>
              <a:rPr sz="641" i="1" spc="-6" dirty="0">
                <a:solidFill>
                  <a:srgbClr val="FFFFFF"/>
                </a:solidFill>
                <a:latin typeface="Calibri"/>
                <a:cs typeface="Calibri"/>
              </a:rPr>
              <a:t>endorsed),</a:t>
            </a:r>
            <a:r>
              <a:rPr sz="641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41" i="1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641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41" i="1" dirty="0">
                <a:solidFill>
                  <a:srgbClr val="FFFFFF"/>
                </a:solidFill>
                <a:latin typeface="Calibri"/>
                <a:cs typeface="Calibri"/>
              </a:rPr>
              <a:t>Criminal</a:t>
            </a:r>
            <a:r>
              <a:rPr sz="641" i="1" spc="-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41" i="1" dirty="0">
                <a:solidFill>
                  <a:srgbClr val="FFFFFF"/>
                </a:solidFill>
                <a:latin typeface="Calibri"/>
                <a:cs typeface="Calibri"/>
              </a:rPr>
              <a:t>record,</a:t>
            </a:r>
            <a:r>
              <a:rPr sz="641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41" i="1" dirty="0">
                <a:solidFill>
                  <a:srgbClr val="FFFFFF"/>
                </a:solidFill>
                <a:latin typeface="Calibri"/>
                <a:cs typeface="Calibri"/>
              </a:rPr>
              <a:t>Code</a:t>
            </a:r>
            <a:r>
              <a:rPr sz="641" i="1" spc="-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41" i="1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641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41" i="1" spc="-6" dirty="0">
                <a:solidFill>
                  <a:srgbClr val="FFFFFF"/>
                </a:solidFill>
                <a:latin typeface="Calibri"/>
                <a:cs typeface="Calibri"/>
              </a:rPr>
              <a:t>Driving Licence</a:t>
            </a:r>
            <a:endParaRPr sz="641" dirty="0">
              <a:latin typeface="Calibri"/>
              <a:cs typeface="Calibri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5337710" y="811680"/>
            <a:ext cx="3159404" cy="1303997"/>
            <a:chOff x="2595879" y="1265620"/>
            <a:chExt cx="4926330" cy="2033270"/>
          </a:xfrm>
        </p:grpSpPr>
        <p:sp>
          <p:nvSpPr>
            <p:cNvPr id="40" name="object 40"/>
            <p:cNvSpPr/>
            <p:nvPr/>
          </p:nvSpPr>
          <p:spPr>
            <a:xfrm>
              <a:off x="2602229" y="1744979"/>
              <a:ext cx="395605" cy="473075"/>
            </a:xfrm>
            <a:custGeom>
              <a:avLst/>
              <a:gdLst/>
              <a:ahLst/>
              <a:cxnLst/>
              <a:rect l="l" t="t" r="r" b="b"/>
              <a:pathLst>
                <a:path w="395605" h="473075">
                  <a:moveTo>
                    <a:pt x="197738" y="0"/>
                  </a:moveTo>
                  <a:lnTo>
                    <a:pt x="0" y="236474"/>
                  </a:lnTo>
                  <a:lnTo>
                    <a:pt x="197738" y="473075"/>
                  </a:lnTo>
                  <a:lnTo>
                    <a:pt x="197738" y="354837"/>
                  </a:lnTo>
                  <a:lnTo>
                    <a:pt x="395605" y="354837"/>
                  </a:lnTo>
                  <a:lnTo>
                    <a:pt x="395605" y="118236"/>
                  </a:lnTo>
                  <a:lnTo>
                    <a:pt x="197738" y="118236"/>
                  </a:lnTo>
                  <a:lnTo>
                    <a:pt x="197738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1" name="object 41"/>
            <p:cNvSpPr/>
            <p:nvPr/>
          </p:nvSpPr>
          <p:spPr>
            <a:xfrm>
              <a:off x="2602229" y="1744979"/>
              <a:ext cx="395605" cy="473075"/>
            </a:xfrm>
            <a:custGeom>
              <a:avLst/>
              <a:gdLst/>
              <a:ahLst/>
              <a:cxnLst/>
              <a:rect l="l" t="t" r="r" b="b"/>
              <a:pathLst>
                <a:path w="395605" h="473075">
                  <a:moveTo>
                    <a:pt x="0" y="236474"/>
                  </a:moveTo>
                  <a:lnTo>
                    <a:pt x="197738" y="0"/>
                  </a:lnTo>
                  <a:lnTo>
                    <a:pt x="197738" y="118236"/>
                  </a:lnTo>
                  <a:lnTo>
                    <a:pt x="395605" y="118236"/>
                  </a:lnTo>
                  <a:lnTo>
                    <a:pt x="395605" y="354837"/>
                  </a:lnTo>
                  <a:lnTo>
                    <a:pt x="197738" y="354837"/>
                  </a:lnTo>
                  <a:lnTo>
                    <a:pt x="197738" y="473075"/>
                  </a:lnTo>
                  <a:lnTo>
                    <a:pt x="0" y="236474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2" name="object 42"/>
            <p:cNvSpPr/>
            <p:nvPr/>
          </p:nvSpPr>
          <p:spPr>
            <a:xfrm>
              <a:off x="5633719" y="1271970"/>
              <a:ext cx="1882139" cy="2020570"/>
            </a:xfrm>
            <a:custGeom>
              <a:avLst/>
              <a:gdLst/>
              <a:ahLst/>
              <a:cxnLst/>
              <a:rect l="l" t="t" r="r" b="b"/>
              <a:pathLst>
                <a:path w="1882140" h="2020570">
                  <a:moveTo>
                    <a:pt x="1051276" y="0"/>
                  </a:moveTo>
                  <a:lnTo>
                    <a:pt x="1008670" y="395"/>
                  </a:lnTo>
                  <a:lnTo>
                    <a:pt x="966492" y="3329"/>
                  </a:lnTo>
                  <a:lnTo>
                    <a:pt x="924801" y="8745"/>
                  </a:lnTo>
                  <a:lnTo>
                    <a:pt x="883657" y="16589"/>
                  </a:lnTo>
                  <a:lnTo>
                    <a:pt x="843119" y="26805"/>
                  </a:lnTo>
                  <a:lnTo>
                    <a:pt x="803245" y="39338"/>
                  </a:lnTo>
                  <a:lnTo>
                    <a:pt x="764094" y="54131"/>
                  </a:lnTo>
                  <a:lnTo>
                    <a:pt x="725726" y="71130"/>
                  </a:lnTo>
                  <a:lnTo>
                    <a:pt x="688200" y="90278"/>
                  </a:lnTo>
                  <a:lnTo>
                    <a:pt x="651574" y="111521"/>
                  </a:lnTo>
                  <a:lnTo>
                    <a:pt x="615907" y="134803"/>
                  </a:lnTo>
                  <a:lnTo>
                    <a:pt x="581259" y="160068"/>
                  </a:lnTo>
                  <a:lnTo>
                    <a:pt x="547689" y="187261"/>
                  </a:lnTo>
                  <a:lnTo>
                    <a:pt x="515254" y="216326"/>
                  </a:lnTo>
                  <a:lnTo>
                    <a:pt x="484016" y="247208"/>
                  </a:lnTo>
                  <a:lnTo>
                    <a:pt x="454031" y="279852"/>
                  </a:lnTo>
                  <a:lnTo>
                    <a:pt x="425361" y="314201"/>
                  </a:lnTo>
                  <a:lnTo>
                    <a:pt x="398062" y="350200"/>
                  </a:lnTo>
                  <a:lnTo>
                    <a:pt x="372196" y="387795"/>
                  </a:lnTo>
                  <a:lnTo>
                    <a:pt x="347819" y="426928"/>
                  </a:lnTo>
                  <a:lnTo>
                    <a:pt x="324992" y="467545"/>
                  </a:lnTo>
                  <a:lnTo>
                    <a:pt x="303774" y="509591"/>
                  </a:lnTo>
                  <a:lnTo>
                    <a:pt x="284222" y="553009"/>
                  </a:lnTo>
                  <a:lnTo>
                    <a:pt x="266398" y="597745"/>
                  </a:lnTo>
                  <a:lnTo>
                    <a:pt x="250359" y="643742"/>
                  </a:lnTo>
                  <a:lnTo>
                    <a:pt x="236164" y="690946"/>
                  </a:lnTo>
                  <a:lnTo>
                    <a:pt x="223872" y="739300"/>
                  </a:lnTo>
                  <a:lnTo>
                    <a:pt x="213543" y="788750"/>
                  </a:lnTo>
                  <a:lnTo>
                    <a:pt x="205236" y="839239"/>
                  </a:lnTo>
                  <a:lnTo>
                    <a:pt x="199008" y="890712"/>
                  </a:lnTo>
                  <a:lnTo>
                    <a:pt x="0" y="1101405"/>
                  </a:lnTo>
                  <a:lnTo>
                    <a:pt x="222630" y="1275141"/>
                  </a:lnTo>
                  <a:lnTo>
                    <a:pt x="235489" y="1326380"/>
                  </a:lnTo>
                  <a:lnTo>
                    <a:pt x="250466" y="1376355"/>
                  </a:lnTo>
                  <a:lnTo>
                    <a:pt x="267495" y="1424996"/>
                  </a:lnTo>
                  <a:lnTo>
                    <a:pt x="286510" y="1472237"/>
                  </a:lnTo>
                  <a:lnTo>
                    <a:pt x="307445" y="1518010"/>
                  </a:lnTo>
                  <a:lnTo>
                    <a:pt x="330235" y="1562246"/>
                  </a:lnTo>
                  <a:lnTo>
                    <a:pt x="354814" y="1604877"/>
                  </a:lnTo>
                  <a:lnTo>
                    <a:pt x="381116" y="1645836"/>
                  </a:lnTo>
                  <a:lnTo>
                    <a:pt x="409075" y="1685056"/>
                  </a:lnTo>
                  <a:lnTo>
                    <a:pt x="438625" y="1722467"/>
                  </a:lnTo>
                  <a:lnTo>
                    <a:pt x="469701" y="1758002"/>
                  </a:lnTo>
                  <a:lnTo>
                    <a:pt x="502236" y="1791593"/>
                  </a:lnTo>
                  <a:lnTo>
                    <a:pt x="536166" y="1823173"/>
                  </a:lnTo>
                  <a:lnTo>
                    <a:pt x="571423" y="1852673"/>
                  </a:lnTo>
                  <a:lnTo>
                    <a:pt x="607943" y="1880026"/>
                  </a:lnTo>
                  <a:lnTo>
                    <a:pt x="645659" y="1905163"/>
                  </a:lnTo>
                  <a:lnTo>
                    <a:pt x="684505" y="1928017"/>
                  </a:lnTo>
                  <a:lnTo>
                    <a:pt x="724417" y="1948520"/>
                  </a:lnTo>
                  <a:lnTo>
                    <a:pt x="765327" y="1966604"/>
                  </a:lnTo>
                  <a:lnTo>
                    <a:pt x="807170" y="1982201"/>
                  </a:lnTo>
                  <a:lnTo>
                    <a:pt x="849881" y="1995244"/>
                  </a:lnTo>
                  <a:lnTo>
                    <a:pt x="893393" y="2005663"/>
                  </a:lnTo>
                  <a:lnTo>
                    <a:pt x="937640" y="2013392"/>
                  </a:lnTo>
                  <a:lnTo>
                    <a:pt x="980927" y="2018240"/>
                  </a:lnTo>
                  <a:lnTo>
                    <a:pt x="1023903" y="2020439"/>
                  </a:lnTo>
                  <a:lnTo>
                    <a:pt x="1066509" y="2020043"/>
                  </a:lnTo>
                  <a:lnTo>
                    <a:pt x="1108687" y="2017110"/>
                  </a:lnTo>
                  <a:lnTo>
                    <a:pt x="1150378" y="2011693"/>
                  </a:lnTo>
                  <a:lnTo>
                    <a:pt x="1191522" y="2003849"/>
                  </a:lnTo>
                  <a:lnTo>
                    <a:pt x="1232060" y="1993633"/>
                  </a:lnTo>
                  <a:lnTo>
                    <a:pt x="1271934" y="1981100"/>
                  </a:lnTo>
                  <a:lnTo>
                    <a:pt x="1311085" y="1966307"/>
                  </a:lnTo>
                  <a:lnTo>
                    <a:pt x="1349453" y="1949308"/>
                  </a:lnTo>
                  <a:lnTo>
                    <a:pt x="1386979" y="1930160"/>
                  </a:lnTo>
                  <a:lnTo>
                    <a:pt x="1423605" y="1908917"/>
                  </a:lnTo>
                  <a:lnTo>
                    <a:pt x="1459272" y="1885635"/>
                  </a:lnTo>
                  <a:lnTo>
                    <a:pt x="1493920" y="1860370"/>
                  </a:lnTo>
                  <a:lnTo>
                    <a:pt x="1527490" y="1833177"/>
                  </a:lnTo>
                  <a:lnTo>
                    <a:pt x="1559925" y="1804112"/>
                  </a:lnTo>
                  <a:lnTo>
                    <a:pt x="1591163" y="1773230"/>
                  </a:lnTo>
                  <a:lnTo>
                    <a:pt x="1621148" y="1740587"/>
                  </a:lnTo>
                  <a:lnTo>
                    <a:pt x="1649818" y="1706237"/>
                  </a:lnTo>
                  <a:lnTo>
                    <a:pt x="1677117" y="1670238"/>
                  </a:lnTo>
                  <a:lnTo>
                    <a:pt x="1702983" y="1632644"/>
                  </a:lnTo>
                  <a:lnTo>
                    <a:pt x="1727360" y="1593510"/>
                  </a:lnTo>
                  <a:lnTo>
                    <a:pt x="1750187" y="1552893"/>
                  </a:lnTo>
                  <a:lnTo>
                    <a:pt x="1771405" y="1510847"/>
                  </a:lnTo>
                  <a:lnTo>
                    <a:pt x="1790957" y="1467429"/>
                  </a:lnTo>
                  <a:lnTo>
                    <a:pt x="1808781" y="1422693"/>
                  </a:lnTo>
                  <a:lnTo>
                    <a:pt x="1824820" y="1376696"/>
                  </a:lnTo>
                  <a:lnTo>
                    <a:pt x="1839015" y="1329492"/>
                  </a:lnTo>
                  <a:lnTo>
                    <a:pt x="1851307" y="1281138"/>
                  </a:lnTo>
                  <a:lnTo>
                    <a:pt x="1861636" y="1231689"/>
                  </a:lnTo>
                  <a:lnTo>
                    <a:pt x="1869943" y="1181199"/>
                  </a:lnTo>
                  <a:lnTo>
                    <a:pt x="1876171" y="1129726"/>
                  </a:lnTo>
                  <a:lnTo>
                    <a:pt x="1880227" y="1077953"/>
                  </a:lnTo>
                  <a:lnTo>
                    <a:pt x="1882068" y="1026551"/>
                  </a:lnTo>
                  <a:lnTo>
                    <a:pt x="1881741" y="975591"/>
                  </a:lnTo>
                  <a:lnTo>
                    <a:pt x="1879291" y="925143"/>
                  </a:lnTo>
                  <a:lnTo>
                    <a:pt x="1874766" y="875279"/>
                  </a:lnTo>
                  <a:lnTo>
                    <a:pt x="1868211" y="826067"/>
                  </a:lnTo>
                  <a:lnTo>
                    <a:pt x="1859673" y="777580"/>
                  </a:lnTo>
                  <a:lnTo>
                    <a:pt x="1849199" y="729886"/>
                  </a:lnTo>
                  <a:lnTo>
                    <a:pt x="1836835" y="683058"/>
                  </a:lnTo>
                  <a:lnTo>
                    <a:pt x="1822626" y="637166"/>
                  </a:lnTo>
                  <a:lnTo>
                    <a:pt x="1806621" y="592280"/>
                  </a:lnTo>
                  <a:lnTo>
                    <a:pt x="1788865" y="548470"/>
                  </a:lnTo>
                  <a:lnTo>
                    <a:pt x="1769404" y="505808"/>
                  </a:lnTo>
                  <a:lnTo>
                    <a:pt x="1748286" y="464364"/>
                  </a:lnTo>
                  <a:lnTo>
                    <a:pt x="1725555" y="424208"/>
                  </a:lnTo>
                  <a:lnTo>
                    <a:pt x="1701260" y="385411"/>
                  </a:lnTo>
                  <a:lnTo>
                    <a:pt x="1675445" y="348043"/>
                  </a:lnTo>
                  <a:lnTo>
                    <a:pt x="1648159" y="312176"/>
                  </a:lnTo>
                  <a:lnTo>
                    <a:pt x="1619446" y="277879"/>
                  </a:lnTo>
                  <a:lnTo>
                    <a:pt x="1589354" y="245223"/>
                  </a:lnTo>
                  <a:lnTo>
                    <a:pt x="1557929" y="214279"/>
                  </a:lnTo>
                  <a:lnTo>
                    <a:pt x="1525217" y="185117"/>
                  </a:lnTo>
                  <a:lnTo>
                    <a:pt x="1491264" y="157808"/>
                  </a:lnTo>
                  <a:lnTo>
                    <a:pt x="1456118" y="132423"/>
                  </a:lnTo>
                  <a:lnTo>
                    <a:pt x="1419824" y="109031"/>
                  </a:lnTo>
                  <a:lnTo>
                    <a:pt x="1382430" y="87704"/>
                  </a:lnTo>
                  <a:lnTo>
                    <a:pt x="1343980" y="68512"/>
                  </a:lnTo>
                  <a:lnTo>
                    <a:pt x="1304523" y="51525"/>
                  </a:lnTo>
                  <a:lnTo>
                    <a:pt x="1264103" y="36815"/>
                  </a:lnTo>
                  <a:lnTo>
                    <a:pt x="1222769" y="24451"/>
                  </a:lnTo>
                  <a:lnTo>
                    <a:pt x="1180565" y="14505"/>
                  </a:lnTo>
                  <a:lnTo>
                    <a:pt x="1137538" y="7046"/>
                  </a:lnTo>
                  <a:lnTo>
                    <a:pt x="1094252" y="2198"/>
                  </a:lnTo>
                  <a:lnTo>
                    <a:pt x="1051276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3" name="object 43"/>
            <p:cNvSpPr/>
            <p:nvPr/>
          </p:nvSpPr>
          <p:spPr>
            <a:xfrm>
              <a:off x="5633719" y="1271970"/>
              <a:ext cx="1882139" cy="2020570"/>
            </a:xfrm>
            <a:custGeom>
              <a:avLst/>
              <a:gdLst/>
              <a:ahLst/>
              <a:cxnLst/>
              <a:rect l="l" t="t" r="r" b="b"/>
              <a:pathLst>
                <a:path w="1882140" h="2020570">
                  <a:moveTo>
                    <a:pt x="0" y="1101405"/>
                  </a:moveTo>
                  <a:lnTo>
                    <a:pt x="199008" y="890712"/>
                  </a:lnTo>
                  <a:lnTo>
                    <a:pt x="205236" y="839239"/>
                  </a:lnTo>
                  <a:lnTo>
                    <a:pt x="213543" y="788750"/>
                  </a:lnTo>
                  <a:lnTo>
                    <a:pt x="223872" y="739300"/>
                  </a:lnTo>
                  <a:lnTo>
                    <a:pt x="236164" y="690946"/>
                  </a:lnTo>
                  <a:lnTo>
                    <a:pt x="250359" y="643742"/>
                  </a:lnTo>
                  <a:lnTo>
                    <a:pt x="266398" y="597745"/>
                  </a:lnTo>
                  <a:lnTo>
                    <a:pt x="284222" y="553009"/>
                  </a:lnTo>
                  <a:lnTo>
                    <a:pt x="303774" y="509591"/>
                  </a:lnTo>
                  <a:lnTo>
                    <a:pt x="324992" y="467545"/>
                  </a:lnTo>
                  <a:lnTo>
                    <a:pt x="347819" y="426928"/>
                  </a:lnTo>
                  <a:lnTo>
                    <a:pt x="372196" y="387795"/>
                  </a:lnTo>
                  <a:lnTo>
                    <a:pt x="398062" y="350200"/>
                  </a:lnTo>
                  <a:lnTo>
                    <a:pt x="425361" y="314201"/>
                  </a:lnTo>
                  <a:lnTo>
                    <a:pt x="454031" y="279852"/>
                  </a:lnTo>
                  <a:lnTo>
                    <a:pt x="484016" y="247208"/>
                  </a:lnTo>
                  <a:lnTo>
                    <a:pt x="515254" y="216326"/>
                  </a:lnTo>
                  <a:lnTo>
                    <a:pt x="547689" y="187261"/>
                  </a:lnTo>
                  <a:lnTo>
                    <a:pt x="581259" y="160068"/>
                  </a:lnTo>
                  <a:lnTo>
                    <a:pt x="615907" y="134803"/>
                  </a:lnTo>
                  <a:lnTo>
                    <a:pt x="651574" y="111521"/>
                  </a:lnTo>
                  <a:lnTo>
                    <a:pt x="688200" y="90278"/>
                  </a:lnTo>
                  <a:lnTo>
                    <a:pt x="725726" y="71130"/>
                  </a:lnTo>
                  <a:lnTo>
                    <a:pt x="764094" y="54131"/>
                  </a:lnTo>
                  <a:lnTo>
                    <a:pt x="803245" y="39338"/>
                  </a:lnTo>
                  <a:lnTo>
                    <a:pt x="843119" y="26805"/>
                  </a:lnTo>
                  <a:lnTo>
                    <a:pt x="883657" y="16589"/>
                  </a:lnTo>
                  <a:lnTo>
                    <a:pt x="924801" y="8745"/>
                  </a:lnTo>
                  <a:lnTo>
                    <a:pt x="966492" y="3329"/>
                  </a:lnTo>
                  <a:lnTo>
                    <a:pt x="1008670" y="395"/>
                  </a:lnTo>
                  <a:lnTo>
                    <a:pt x="1051276" y="0"/>
                  </a:lnTo>
                  <a:lnTo>
                    <a:pt x="1094252" y="2198"/>
                  </a:lnTo>
                  <a:lnTo>
                    <a:pt x="1137538" y="7046"/>
                  </a:lnTo>
                  <a:lnTo>
                    <a:pt x="1180565" y="14505"/>
                  </a:lnTo>
                  <a:lnTo>
                    <a:pt x="1222769" y="24451"/>
                  </a:lnTo>
                  <a:lnTo>
                    <a:pt x="1264103" y="36815"/>
                  </a:lnTo>
                  <a:lnTo>
                    <a:pt x="1304523" y="51525"/>
                  </a:lnTo>
                  <a:lnTo>
                    <a:pt x="1343980" y="68512"/>
                  </a:lnTo>
                  <a:lnTo>
                    <a:pt x="1382430" y="87704"/>
                  </a:lnTo>
                  <a:lnTo>
                    <a:pt x="1419824" y="109031"/>
                  </a:lnTo>
                  <a:lnTo>
                    <a:pt x="1456118" y="132423"/>
                  </a:lnTo>
                  <a:lnTo>
                    <a:pt x="1491264" y="157808"/>
                  </a:lnTo>
                  <a:lnTo>
                    <a:pt x="1525217" y="185117"/>
                  </a:lnTo>
                  <a:lnTo>
                    <a:pt x="1557929" y="214279"/>
                  </a:lnTo>
                  <a:lnTo>
                    <a:pt x="1589354" y="245223"/>
                  </a:lnTo>
                  <a:lnTo>
                    <a:pt x="1619446" y="277879"/>
                  </a:lnTo>
                  <a:lnTo>
                    <a:pt x="1648159" y="312176"/>
                  </a:lnTo>
                  <a:lnTo>
                    <a:pt x="1675445" y="348043"/>
                  </a:lnTo>
                  <a:lnTo>
                    <a:pt x="1701260" y="385411"/>
                  </a:lnTo>
                  <a:lnTo>
                    <a:pt x="1725555" y="424208"/>
                  </a:lnTo>
                  <a:lnTo>
                    <a:pt x="1748286" y="464364"/>
                  </a:lnTo>
                  <a:lnTo>
                    <a:pt x="1769404" y="505808"/>
                  </a:lnTo>
                  <a:lnTo>
                    <a:pt x="1788865" y="548470"/>
                  </a:lnTo>
                  <a:lnTo>
                    <a:pt x="1806621" y="592280"/>
                  </a:lnTo>
                  <a:lnTo>
                    <a:pt x="1822626" y="637166"/>
                  </a:lnTo>
                  <a:lnTo>
                    <a:pt x="1836835" y="683058"/>
                  </a:lnTo>
                  <a:lnTo>
                    <a:pt x="1849199" y="729886"/>
                  </a:lnTo>
                  <a:lnTo>
                    <a:pt x="1859673" y="777580"/>
                  </a:lnTo>
                  <a:lnTo>
                    <a:pt x="1868211" y="826067"/>
                  </a:lnTo>
                  <a:lnTo>
                    <a:pt x="1874766" y="875279"/>
                  </a:lnTo>
                  <a:lnTo>
                    <a:pt x="1879291" y="925143"/>
                  </a:lnTo>
                  <a:lnTo>
                    <a:pt x="1881741" y="975591"/>
                  </a:lnTo>
                  <a:lnTo>
                    <a:pt x="1882068" y="1026551"/>
                  </a:lnTo>
                  <a:lnTo>
                    <a:pt x="1880227" y="1077953"/>
                  </a:lnTo>
                  <a:lnTo>
                    <a:pt x="1876171" y="1129726"/>
                  </a:lnTo>
                  <a:lnTo>
                    <a:pt x="1869943" y="1181199"/>
                  </a:lnTo>
                  <a:lnTo>
                    <a:pt x="1861636" y="1231689"/>
                  </a:lnTo>
                  <a:lnTo>
                    <a:pt x="1851307" y="1281138"/>
                  </a:lnTo>
                  <a:lnTo>
                    <a:pt x="1839015" y="1329492"/>
                  </a:lnTo>
                  <a:lnTo>
                    <a:pt x="1824820" y="1376696"/>
                  </a:lnTo>
                  <a:lnTo>
                    <a:pt x="1808781" y="1422693"/>
                  </a:lnTo>
                  <a:lnTo>
                    <a:pt x="1790957" y="1467429"/>
                  </a:lnTo>
                  <a:lnTo>
                    <a:pt x="1771405" y="1510847"/>
                  </a:lnTo>
                  <a:lnTo>
                    <a:pt x="1750187" y="1552893"/>
                  </a:lnTo>
                  <a:lnTo>
                    <a:pt x="1727360" y="1593510"/>
                  </a:lnTo>
                  <a:lnTo>
                    <a:pt x="1702983" y="1632644"/>
                  </a:lnTo>
                  <a:lnTo>
                    <a:pt x="1677117" y="1670238"/>
                  </a:lnTo>
                  <a:lnTo>
                    <a:pt x="1649818" y="1706237"/>
                  </a:lnTo>
                  <a:lnTo>
                    <a:pt x="1621148" y="1740587"/>
                  </a:lnTo>
                  <a:lnTo>
                    <a:pt x="1591163" y="1773230"/>
                  </a:lnTo>
                  <a:lnTo>
                    <a:pt x="1559925" y="1804112"/>
                  </a:lnTo>
                  <a:lnTo>
                    <a:pt x="1527490" y="1833177"/>
                  </a:lnTo>
                  <a:lnTo>
                    <a:pt x="1493920" y="1860370"/>
                  </a:lnTo>
                  <a:lnTo>
                    <a:pt x="1459272" y="1885635"/>
                  </a:lnTo>
                  <a:lnTo>
                    <a:pt x="1423605" y="1908917"/>
                  </a:lnTo>
                  <a:lnTo>
                    <a:pt x="1386979" y="1930160"/>
                  </a:lnTo>
                  <a:lnTo>
                    <a:pt x="1349453" y="1949308"/>
                  </a:lnTo>
                  <a:lnTo>
                    <a:pt x="1311085" y="1966307"/>
                  </a:lnTo>
                  <a:lnTo>
                    <a:pt x="1271934" y="1981100"/>
                  </a:lnTo>
                  <a:lnTo>
                    <a:pt x="1232060" y="1993633"/>
                  </a:lnTo>
                  <a:lnTo>
                    <a:pt x="1191522" y="2003849"/>
                  </a:lnTo>
                  <a:lnTo>
                    <a:pt x="1150378" y="2011693"/>
                  </a:lnTo>
                  <a:lnTo>
                    <a:pt x="1108687" y="2017110"/>
                  </a:lnTo>
                  <a:lnTo>
                    <a:pt x="1066509" y="2020043"/>
                  </a:lnTo>
                  <a:lnTo>
                    <a:pt x="1023903" y="2020439"/>
                  </a:lnTo>
                  <a:lnTo>
                    <a:pt x="980927" y="2018240"/>
                  </a:lnTo>
                  <a:lnTo>
                    <a:pt x="937640" y="2013392"/>
                  </a:lnTo>
                  <a:lnTo>
                    <a:pt x="893393" y="2005663"/>
                  </a:lnTo>
                  <a:lnTo>
                    <a:pt x="849881" y="1995244"/>
                  </a:lnTo>
                  <a:lnTo>
                    <a:pt x="807170" y="1982201"/>
                  </a:lnTo>
                  <a:lnTo>
                    <a:pt x="765327" y="1966604"/>
                  </a:lnTo>
                  <a:lnTo>
                    <a:pt x="724417" y="1948520"/>
                  </a:lnTo>
                  <a:lnTo>
                    <a:pt x="684505" y="1928017"/>
                  </a:lnTo>
                  <a:lnTo>
                    <a:pt x="645659" y="1905163"/>
                  </a:lnTo>
                  <a:lnTo>
                    <a:pt x="607943" y="1880026"/>
                  </a:lnTo>
                  <a:lnTo>
                    <a:pt x="571423" y="1852673"/>
                  </a:lnTo>
                  <a:lnTo>
                    <a:pt x="536166" y="1823173"/>
                  </a:lnTo>
                  <a:lnTo>
                    <a:pt x="502236" y="1791593"/>
                  </a:lnTo>
                  <a:lnTo>
                    <a:pt x="469701" y="1758002"/>
                  </a:lnTo>
                  <a:lnTo>
                    <a:pt x="438625" y="1722467"/>
                  </a:lnTo>
                  <a:lnTo>
                    <a:pt x="409075" y="1685056"/>
                  </a:lnTo>
                  <a:lnTo>
                    <a:pt x="381116" y="1645836"/>
                  </a:lnTo>
                  <a:lnTo>
                    <a:pt x="354814" y="1604877"/>
                  </a:lnTo>
                  <a:lnTo>
                    <a:pt x="330235" y="1562246"/>
                  </a:lnTo>
                  <a:lnTo>
                    <a:pt x="307445" y="1518010"/>
                  </a:lnTo>
                  <a:lnTo>
                    <a:pt x="286510" y="1472237"/>
                  </a:lnTo>
                  <a:lnTo>
                    <a:pt x="267495" y="1424996"/>
                  </a:lnTo>
                  <a:lnTo>
                    <a:pt x="250466" y="1376355"/>
                  </a:lnTo>
                  <a:lnTo>
                    <a:pt x="235489" y="1326380"/>
                  </a:lnTo>
                  <a:lnTo>
                    <a:pt x="222630" y="1275141"/>
                  </a:lnTo>
                  <a:lnTo>
                    <a:pt x="0" y="1101405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7698264" y="1015855"/>
            <a:ext cx="618605" cy="793889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 marR="3258" algn="ctr">
              <a:lnSpc>
                <a:spcPct val="109800"/>
              </a:lnSpc>
              <a:spcBef>
                <a:spcPts val="64"/>
              </a:spcBef>
            </a:pPr>
            <a:r>
              <a:rPr sz="577" b="1" dirty="0">
                <a:solidFill>
                  <a:srgbClr val="FFFFFF"/>
                </a:solidFill>
                <a:latin typeface="Calibri"/>
                <a:cs typeface="Calibri"/>
              </a:rPr>
              <a:t>Note</a:t>
            </a:r>
            <a:r>
              <a:rPr sz="577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sz="577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77" spc="-16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577" dirty="0">
                <a:solidFill>
                  <a:srgbClr val="FFFFFF"/>
                </a:solidFill>
                <a:latin typeface="Calibri"/>
                <a:cs typeface="Calibri"/>
              </a:rPr>
              <a:t> development</a:t>
            </a:r>
            <a:r>
              <a:rPr sz="577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77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577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77" spc="-16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577" dirty="0">
                <a:solidFill>
                  <a:srgbClr val="FFFFFF"/>
                </a:solidFill>
                <a:latin typeface="Calibri"/>
                <a:cs typeface="Calibri"/>
              </a:rPr>
              <a:t> Assistant</a:t>
            </a:r>
            <a:r>
              <a:rPr sz="577" spc="-1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77" spc="-6" dirty="0">
                <a:solidFill>
                  <a:srgbClr val="FFFFFF"/>
                </a:solidFill>
                <a:latin typeface="Calibri"/>
                <a:cs typeface="Calibri"/>
              </a:rPr>
              <a:t>Traffic</a:t>
            </a:r>
            <a:r>
              <a:rPr sz="577" dirty="0">
                <a:solidFill>
                  <a:srgbClr val="FFFFFF"/>
                </a:solidFill>
                <a:latin typeface="Calibri"/>
                <a:cs typeface="Calibri"/>
              </a:rPr>
              <a:t> Officer</a:t>
            </a:r>
            <a:r>
              <a:rPr sz="577" spc="-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77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577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77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577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77" dirty="0">
                <a:solidFill>
                  <a:srgbClr val="FFFFFF"/>
                </a:solidFill>
                <a:latin typeface="Calibri"/>
                <a:cs typeface="Calibri"/>
              </a:rPr>
              <a:t>per</a:t>
            </a:r>
            <a:r>
              <a:rPr sz="577" spc="-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77" spc="-16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577" dirty="0">
                <a:solidFill>
                  <a:srgbClr val="FFFFFF"/>
                </a:solidFill>
                <a:latin typeface="Calibri"/>
                <a:cs typeface="Calibri"/>
              </a:rPr>
              <a:t> resolution</a:t>
            </a:r>
            <a:r>
              <a:rPr sz="577" spc="-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77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577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77" spc="-16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577" dirty="0">
                <a:solidFill>
                  <a:srgbClr val="FFFFFF"/>
                </a:solidFill>
                <a:latin typeface="Calibri"/>
                <a:cs typeface="Calibri"/>
              </a:rPr>
              <a:t> RTMC</a:t>
            </a:r>
            <a:r>
              <a:rPr sz="577" spc="-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77" dirty="0">
                <a:solidFill>
                  <a:srgbClr val="FFFFFF"/>
                </a:solidFill>
                <a:latin typeface="Calibri"/>
                <a:cs typeface="Calibri"/>
              </a:rPr>
              <a:t>Shareholder</a:t>
            </a:r>
            <a:r>
              <a:rPr sz="577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77" spc="-32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577" dirty="0">
                <a:solidFill>
                  <a:srgbClr val="FFFFFF"/>
                </a:solidFill>
                <a:latin typeface="Calibri"/>
                <a:cs typeface="Calibri"/>
              </a:rPr>
              <a:t> Committee</a:t>
            </a:r>
            <a:r>
              <a:rPr sz="577" spc="-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77" dirty="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sz="577" spc="-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77" spc="-16" dirty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endParaRPr sz="577" dirty="0">
              <a:latin typeface="Calibri"/>
              <a:cs typeface="Calibri"/>
            </a:endParaRPr>
          </a:p>
          <a:p>
            <a:pPr marL="8145">
              <a:spcBef>
                <a:spcPts val="71"/>
              </a:spcBef>
            </a:pPr>
            <a:r>
              <a:rPr sz="577" dirty="0">
                <a:solidFill>
                  <a:srgbClr val="FFFFFF"/>
                </a:solidFill>
                <a:latin typeface="Calibri"/>
                <a:cs typeface="Calibri"/>
              </a:rPr>
              <a:t>April</a:t>
            </a:r>
            <a:r>
              <a:rPr sz="577" spc="-1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77" spc="-6" dirty="0">
                <a:solidFill>
                  <a:srgbClr val="FFFFFF"/>
                </a:solidFill>
                <a:latin typeface="Calibri"/>
                <a:cs typeface="Calibri"/>
              </a:rPr>
              <a:t>2023.</a:t>
            </a:r>
            <a:endParaRPr sz="577" dirty="0">
              <a:latin typeface="Calibri"/>
              <a:cs typeface="Calibr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5620745" y="2251248"/>
            <a:ext cx="1791062" cy="1357346"/>
            <a:chOff x="3037204" y="3510279"/>
            <a:chExt cx="2792730" cy="2116455"/>
          </a:xfrm>
        </p:grpSpPr>
        <p:sp>
          <p:nvSpPr>
            <p:cNvPr id="46" name="object 46"/>
            <p:cNvSpPr/>
            <p:nvPr/>
          </p:nvSpPr>
          <p:spPr>
            <a:xfrm>
              <a:off x="3043554" y="3516629"/>
              <a:ext cx="2780030" cy="2103755"/>
            </a:xfrm>
            <a:custGeom>
              <a:avLst/>
              <a:gdLst/>
              <a:ahLst/>
              <a:cxnLst/>
              <a:rect l="l" t="t" r="r" b="b"/>
              <a:pathLst>
                <a:path w="2780029" h="2103754">
                  <a:moveTo>
                    <a:pt x="2780030" y="0"/>
                  </a:moveTo>
                  <a:lnTo>
                    <a:pt x="0" y="0"/>
                  </a:lnTo>
                  <a:lnTo>
                    <a:pt x="0" y="2103754"/>
                  </a:lnTo>
                  <a:lnTo>
                    <a:pt x="2780030" y="2103754"/>
                  </a:lnTo>
                  <a:lnTo>
                    <a:pt x="278003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47" name="object 47"/>
            <p:cNvSpPr/>
            <p:nvPr/>
          </p:nvSpPr>
          <p:spPr>
            <a:xfrm>
              <a:off x="3043554" y="3516629"/>
              <a:ext cx="2780030" cy="2103755"/>
            </a:xfrm>
            <a:custGeom>
              <a:avLst/>
              <a:gdLst/>
              <a:ahLst/>
              <a:cxnLst/>
              <a:rect l="l" t="t" r="r" b="b"/>
              <a:pathLst>
                <a:path w="2780029" h="2103754">
                  <a:moveTo>
                    <a:pt x="0" y="2103754"/>
                  </a:moveTo>
                  <a:lnTo>
                    <a:pt x="2780030" y="2103754"/>
                  </a:lnTo>
                  <a:lnTo>
                    <a:pt x="2780030" y="0"/>
                  </a:lnTo>
                  <a:lnTo>
                    <a:pt x="0" y="0"/>
                  </a:lnTo>
                  <a:lnTo>
                    <a:pt x="0" y="2103754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5674665" y="1702723"/>
            <a:ext cx="1767442" cy="669175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 marR="3258">
              <a:lnSpc>
                <a:spcPct val="110000"/>
              </a:lnSpc>
              <a:spcBef>
                <a:spcPts val="64"/>
              </a:spcBef>
            </a:pPr>
            <a:r>
              <a:rPr sz="641" i="1" dirty="0">
                <a:solidFill>
                  <a:srgbClr val="FFFFFF"/>
                </a:solidFill>
                <a:latin typeface="Calibri"/>
                <a:cs typeface="Calibri"/>
              </a:rPr>
              <a:t>Core</a:t>
            </a:r>
            <a:r>
              <a:rPr sz="641" i="1" spc="-2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41" i="1" dirty="0">
                <a:solidFill>
                  <a:srgbClr val="FFFFFF"/>
                </a:solidFill>
                <a:latin typeface="Calibri"/>
                <a:cs typeface="Calibri"/>
              </a:rPr>
              <a:t>proposed</a:t>
            </a:r>
            <a:r>
              <a:rPr sz="641" i="1" spc="-1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41" i="1" dirty="0">
                <a:solidFill>
                  <a:srgbClr val="FFFFFF"/>
                </a:solidFill>
                <a:latin typeface="Calibri"/>
                <a:cs typeface="Calibri"/>
              </a:rPr>
              <a:t>duties:</a:t>
            </a:r>
            <a:r>
              <a:rPr sz="641" i="1" spc="-2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41" b="1" i="1" dirty="0">
                <a:solidFill>
                  <a:srgbClr val="FFFFFF"/>
                </a:solidFill>
                <a:latin typeface="Calibri"/>
                <a:cs typeface="Calibri"/>
              </a:rPr>
              <a:t>Parking</a:t>
            </a:r>
            <a:r>
              <a:rPr sz="641" b="1" i="1" spc="-1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41" b="1" i="1" spc="-6" dirty="0">
                <a:solidFill>
                  <a:srgbClr val="FFFFFF"/>
                </a:solidFill>
                <a:latin typeface="Calibri"/>
                <a:cs typeface="Calibri"/>
              </a:rPr>
              <a:t>enforcement; </a:t>
            </a:r>
            <a:r>
              <a:rPr sz="641" b="1" i="1" dirty="0">
                <a:solidFill>
                  <a:srgbClr val="FFFFFF"/>
                </a:solidFill>
                <a:latin typeface="Calibri"/>
                <a:cs typeface="Calibri"/>
              </a:rPr>
              <a:t>regulating</a:t>
            </a:r>
            <a:r>
              <a:rPr sz="641" b="1" i="1" spc="-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41" b="1" i="1" dirty="0">
                <a:solidFill>
                  <a:srgbClr val="FFFFFF"/>
                </a:solidFill>
                <a:latin typeface="Calibri"/>
                <a:cs typeface="Calibri"/>
              </a:rPr>
              <a:t>traffic.</a:t>
            </a:r>
            <a:r>
              <a:rPr sz="641" b="1" i="1" spc="-1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41" b="1" dirty="0">
                <a:solidFill>
                  <a:srgbClr val="FFFFFF"/>
                </a:solidFill>
                <a:latin typeface="Calibri"/>
                <a:cs typeface="Calibri"/>
              </a:rPr>
              <a:t>Powers</a:t>
            </a:r>
            <a:r>
              <a:rPr sz="641" b="1" spc="-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41" b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641" b="1" spc="-1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41" b="1" dirty="0">
                <a:solidFill>
                  <a:srgbClr val="FFFFFF"/>
                </a:solidFill>
                <a:latin typeface="Calibri"/>
                <a:cs typeface="Calibri"/>
              </a:rPr>
              <a:t>duties</a:t>
            </a:r>
            <a:r>
              <a:rPr sz="641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41" b="1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641" b="1" spc="-16" dirty="0">
                <a:solidFill>
                  <a:srgbClr val="FFFFFF"/>
                </a:solidFill>
                <a:latin typeface="Calibri"/>
                <a:cs typeface="Calibri"/>
              </a:rPr>
              <a:t> be </a:t>
            </a:r>
            <a:r>
              <a:rPr sz="641" b="1" dirty="0">
                <a:solidFill>
                  <a:srgbClr val="FFFFFF"/>
                </a:solidFill>
                <a:latin typeface="Calibri"/>
                <a:cs typeface="Calibri"/>
              </a:rPr>
              <a:t>developed</a:t>
            </a:r>
            <a:r>
              <a:rPr sz="641" b="1" spc="-1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41" b="1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641" b="1" spc="-1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41" b="1" dirty="0">
                <a:solidFill>
                  <a:srgbClr val="FFFFFF"/>
                </a:solidFill>
                <a:latin typeface="Calibri"/>
                <a:cs typeface="Calibri"/>
              </a:rPr>
              <a:t>finalised</a:t>
            </a:r>
            <a:r>
              <a:rPr sz="641" b="1" spc="-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41" b="1" dirty="0">
                <a:solidFill>
                  <a:srgbClr val="FFFFFF"/>
                </a:solidFill>
                <a:latin typeface="Calibri"/>
                <a:cs typeface="Calibri"/>
              </a:rPr>
              <a:t>during</a:t>
            </a:r>
            <a:r>
              <a:rPr sz="641" b="1" spc="-1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41" b="1" spc="-6" dirty="0">
                <a:solidFill>
                  <a:srgbClr val="FFFFFF"/>
                </a:solidFill>
                <a:latin typeface="Calibri"/>
                <a:cs typeface="Calibri"/>
              </a:rPr>
              <a:t>legislation</a:t>
            </a:r>
            <a:r>
              <a:rPr lang="en-GB" sz="641" b="1" spc="-6" dirty="0">
                <a:solidFill>
                  <a:srgbClr val="FFFFFF"/>
                </a:solidFill>
                <a:latin typeface="Calibri"/>
                <a:cs typeface="Calibri"/>
              </a:rPr>
              <a:t> consultation</a:t>
            </a:r>
            <a:endParaRPr sz="641" b="1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834" dirty="0">
              <a:latin typeface="Calibri"/>
              <a:cs typeface="Calibri"/>
            </a:endParaRPr>
          </a:p>
          <a:p>
            <a:pPr marL="12624"/>
            <a:r>
              <a:rPr sz="641" b="1" i="1" spc="-6" dirty="0">
                <a:solidFill>
                  <a:srgbClr val="FFFFFF"/>
                </a:solidFill>
                <a:latin typeface="Calibri"/>
                <a:cs typeface="Calibri"/>
              </a:rPr>
              <a:t>Comments</a:t>
            </a:r>
            <a:r>
              <a:rPr lang="en-GB" sz="641" b="1" i="1" spc="-6" dirty="0">
                <a:solidFill>
                  <a:srgbClr val="FFFFFF"/>
                </a:solidFill>
                <a:latin typeface="Calibri"/>
                <a:cs typeface="Calibri"/>
              </a:rPr>
              <a:t>/Dependencies</a:t>
            </a:r>
            <a:endParaRPr sz="641" dirty="0"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5660247" y="2341482"/>
            <a:ext cx="1625721" cy="1004844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123389" marR="26470" indent="-115652" algn="just">
              <a:lnSpc>
                <a:spcPct val="110000"/>
              </a:lnSpc>
              <a:spcBef>
                <a:spcPts val="64"/>
              </a:spcBef>
              <a:buAutoNum type="romanLcPeriod"/>
              <a:tabLst>
                <a:tab pos="123797" algn="l"/>
              </a:tabLst>
            </a:pPr>
            <a:r>
              <a:rPr lang="en-GB" sz="641" b="1" i="1" dirty="0">
                <a:solidFill>
                  <a:srgbClr val="FFC000"/>
                </a:solidFill>
                <a:latin typeface="Calibri"/>
                <a:cs typeface="Calibri"/>
              </a:rPr>
              <a:t>Approval by the QCTO to commence with the development</a:t>
            </a:r>
          </a:p>
          <a:p>
            <a:pPr marL="123389" marR="26470" indent="-115652" algn="just">
              <a:lnSpc>
                <a:spcPct val="110000"/>
              </a:lnSpc>
              <a:spcBef>
                <a:spcPts val="64"/>
              </a:spcBef>
              <a:buAutoNum type="romanLcPeriod"/>
              <a:tabLst>
                <a:tab pos="123797" algn="l"/>
              </a:tabLst>
            </a:pPr>
            <a:r>
              <a:rPr lang="en-GB" sz="641" b="1" i="1" dirty="0">
                <a:solidFill>
                  <a:srgbClr val="FFC000"/>
                </a:solidFill>
                <a:latin typeface="Calibri"/>
                <a:cs typeface="Calibri"/>
              </a:rPr>
              <a:t>Approval of the developed qualification by QCTO and SAQA</a:t>
            </a:r>
          </a:p>
          <a:p>
            <a:pPr marL="123389" marR="26470" indent="-115652" algn="just">
              <a:lnSpc>
                <a:spcPct val="110000"/>
              </a:lnSpc>
              <a:spcBef>
                <a:spcPts val="64"/>
              </a:spcBef>
              <a:buAutoNum type="romanLcPeriod"/>
              <a:tabLst>
                <a:tab pos="123797" algn="l"/>
              </a:tabLst>
            </a:pPr>
            <a:r>
              <a:rPr lang="en-GB" sz="641" b="1" i="1" dirty="0">
                <a:solidFill>
                  <a:srgbClr val="FFC000"/>
                </a:solidFill>
                <a:latin typeface="Calibri"/>
                <a:cs typeface="Calibri"/>
              </a:rPr>
              <a:t>Registration on the NQF by the SAQA – lengthy process</a:t>
            </a:r>
            <a:endParaRPr sz="641" b="1" dirty="0">
              <a:solidFill>
                <a:srgbClr val="FFC000"/>
              </a:solidFill>
              <a:latin typeface="Calibri"/>
              <a:cs typeface="Calibri"/>
            </a:endParaRPr>
          </a:p>
          <a:p>
            <a:pPr marL="123389" marR="3258" indent="-115652" algn="just">
              <a:lnSpc>
                <a:spcPct val="109500"/>
              </a:lnSpc>
              <a:spcBef>
                <a:spcPts val="3"/>
              </a:spcBef>
              <a:buAutoNum type="romanLcPeriod"/>
              <a:tabLst>
                <a:tab pos="123797" algn="l"/>
              </a:tabLst>
            </a:pPr>
            <a:r>
              <a:rPr sz="641" i="1" dirty="0">
                <a:solidFill>
                  <a:srgbClr val="FFFFFF"/>
                </a:solidFill>
                <a:latin typeface="Calibri"/>
                <a:cs typeface="Calibri"/>
              </a:rPr>
              <a:t>Proposed</a:t>
            </a:r>
            <a:r>
              <a:rPr sz="641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41" i="1" dirty="0">
                <a:solidFill>
                  <a:srgbClr val="FFFFFF"/>
                </a:solidFill>
                <a:latin typeface="Calibri"/>
                <a:cs typeface="Calibri"/>
              </a:rPr>
              <a:t>Entry</a:t>
            </a:r>
            <a:r>
              <a:rPr sz="641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41" i="1" spc="-6" dirty="0">
                <a:solidFill>
                  <a:srgbClr val="FFFFFF"/>
                </a:solidFill>
                <a:latin typeface="Calibri"/>
                <a:cs typeface="Calibri"/>
              </a:rPr>
              <a:t>Requirements:</a:t>
            </a:r>
            <a:r>
              <a:rPr sz="641" i="1" spc="-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41" i="1" dirty="0">
                <a:solidFill>
                  <a:srgbClr val="FFFFFF"/>
                </a:solidFill>
                <a:latin typeface="Calibri"/>
                <a:cs typeface="Calibri"/>
              </a:rPr>
              <a:t>Grade</a:t>
            </a:r>
            <a:r>
              <a:rPr sz="641" i="1" spc="-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41" i="1" dirty="0">
                <a:solidFill>
                  <a:srgbClr val="FFFFFF"/>
                </a:solidFill>
                <a:latin typeface="Calibri"/>
                <a:cs typeface="Calibri"/>
              </a:rPr>
              <a:t>12</a:t>
            </a:r>
            <a:r>
              <a:rPr sz="641" i="1" spc="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41" i="1" spc="-13" dirty="0">
                <a:solidFill>
                  <a:srgbClr val="FFFFFF"/>
                </a:solidFill>
                <a:latin typeface="Calibri"/>
                <a:cs typeface="Calibri"/>
              </a:rPr>
              <a:t>(Dip </a:t>
            </a:r>
            <a:r>
              <a:rPr sz="641" i="1" spc="-6" dirty="0">
                <a:solidFill>
                  <a:srgbClr val="FFFFFF"/>
                </a:solidFill>
                <a:latin typeface="Calibri"/>
                <a:cs typeface="Calibri"/>
              </a:rPr>
              <a:t>endorsed),</a:t>
            </a:r>
            <a:r>
              <a:rPr sz="641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41" i="1" dirty="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sz="641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41" i="1" dirty="0">
                <a:solidFill>
                  <a:srgbClr val="FFFFFF"/>
                </a:solidFill>
                <a:latin typeface="Calibri"/>
                <a:cs typeface="Calibri"/>
              </a:rPr>
              <a:t>Criminal</a:t>
            </a:r>
            <a:r>
              <a:rPr sz="641" i="1" spc="-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41" i="1" dirty="0">
                <a:solidFill>
                  <a:srgbClr val="FFFFFF"/>
                </a:solidFill>
                <a:latin typeface="Calibri"/>
                <a:cs typeface="Calibri"/>
              </a:rPr>
              <a:t>record,</a:t>
            </a:r>
            <a:r>
              <a:rPr sz="641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41" i="1" dirty="0">
                <a:solidFill>
                  <a:srgbClr val="FFFFFF"/>
                </a:solidFill>
                <a:latin typeface="Calibri"/>
                <a:cs typeface="Calibri"/>
              </a:rPr>
              <a:t>Code</a:t>
            </a:r>
            <a:r>
              <a:rPr sz="641" i="1" spc="-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41" i="1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641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41" i="1" spc="-6" dirty="0">
                <a:solidFill>
                  <a:srgbClr val="FFFFFF"/>
                </a:solidFill>
                <a:latin typeface="Calibri"/>
                <a:cs typeface="Calibri"/>
              </a:rPr>
              <a:t>Driving </a:t>
            </a:r>
            <a:r>
              <a:rPr sz="641" i="1" dirty="0">
                <a:solidFill>
                  <a:srgbClr val="FFFFFF"/>
                </a:solidFill>
                <a:latin typeface="Calibri"/>
                <a:cs typeface="Calibri"/>
              </a:rPr>
              <a:t>Licence,</a:t>
            </a:r>
            <a:r>
              <a:rPr sz="641" i="1" spc="-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41" i="1" spc="-6" dirty="0">
                <a:solidFill>
                  <a:srgbClr val="FFFFFF"/>
                </a:solidFill>
                <a:latin typeface="Calibri"/>
                <a:cs typeface="Calibri"/>
              </a:rPr>
              <a:t>physically </a:t>
            </a:r>
            <a:r>
              <a:rPr sz="641" i="1" dirty="0">
                <a:solidFill>
                  <a:srgbClr val="FFFFFF"/>
                </a:solidFill>
                <a:latin typeface="Calibri"/>
                <a:cs typeface="Calibri"/>
              </a:rPr>
              <a:t>fit,</a:t>
            </a:r>
            <a:r>
              <a:rPr sz="641" i="1" spc="-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41" i="1" spc="-6" dirty="0">
                <a:solidFill>
                  <a:srgbClr val="FFFFFF"/>
                </a:solidFill>
                <a:latin typeface="Calibri"/>
                <a:cs typeface="Calibri"/>
              </a:rPr>
              <a:t>employed</a:t>
            </a:r>
            <a:endParaRPr sz="641" dirty="0"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706062" y="3347812"/>
            <a:ext cx="1593141" cy="219752"/>
          </a:xfrm>
          <a:prstGeom prst="rect">
            <a:avLst/>
          </a:prstGeom>
        </p:spPr>
        <p:txBody>
          <a:bodyPr vert="horz" wrap="square" lIns="0" tIns="17919" rIns="0" bIns="0" rtlCol="0">
            <a:spAutoFit/>
          </a:bodyPr>
          <a:lstStyle/>
          <a:p>
            <a:pPr marL="7737">
              <a:spcBef>
                <a:spcPts val="141"/>
              </a:spcBef>
              <a:tabLst>
                <a:tab pos="123797" algn="l"/>
              </a:tabLst>
            </a:pPr>
            <a:r>
              <a:rPr lang="en-GB" sz="641" i="1" dirty="0">
                <a:solidFill>
                  <a:srgbClr val="FFFFFF"/>
                </a:solidFill>
                <a:latin typeface="Calibri"/>
                <a:cs typeface="Calibri"/>
              </a:rPr>
              <a:t>v.  </a:t>
            </a:r>
            <a:r>
              <a:rPr sz="641" i="1" dirty="0">
                <a:solidFill>
                  <a:srgbClr val="FFFFFF"/>
                </a:solidFill>
                <a:latin typeface="Calibri"/>
                <a:cs typeface="Calibri"/>
              </a:rPr>
              <a:t>Core</a:t>
            </a:r>
            <a:r>
              <a:rPr sz="641" i="1" spc="-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41" i="1" dirty="0">
                <a:solidFill>
                  <a:srgbClr val="FFFFFF"/>
                </a:solidFill>
                <a:latin typeface="Calibri"/>
                <a:cs typeface="Calibri"/>
              </a:rPr>
              <a:t>duties:</a:t>
            </a:r>
            <a:r>
              <a:rPr sz="641" i="1" spc="-1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41" b="1" i="1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641" b="1" i="1" spc="-1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41" b="1" i="1" dirty="0">
                <a:solidFill>
                  <a:schemeClr val="bg1"/>
                </a:solidFill>
                <a:latin typeface="Calibri"/>
                <a:cs typeface="Calibri"/>
              </a:rPr>
              <a:t>per</a:t>
            </a:r>
            <a:r>
              <a:rPr sz="641" b="1" i="1" spc="-16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641" b="1" i="1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641" b="1" i="1" spc="-13" dirty="0">
                <a:solidFill>
                  <a:schemeClr val="bg1"/>
                </a:solidFill>
                <a:latin typeface="Calibri"/>
                <a:cs typeface="Calibri"/>
              </a:rPr>
              <a:t> NRTA</a:t>
            </a:r>
            <a:endParaRPr sz="641" b="1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7737" marR="3258">
              <a:lnSpc>
                <a:spcPct val="109700"/>
              </a:lnSpc>
              <a:spcBef>
                <a:spcPts val="3"/>
              </a:spcBef>
              <a:tabLst>
                <a:tab pos="123797" algn="l"/>
              </a:tabLst>
            </a:pPr>
            <a:endParaRPr sz="641" dirty="0">
              <a:latin typeface="Calibri"/>
              <a:cs typeface="Calibri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5300651" y="2355584"/>
            <a:ext cx="3200129" cy="1096635"/>
            <a:chOff x="2538095" y="3471555"/>
            <a:chExt cx="4989830" cy="1911350"/>
          </a:xfrm>
        </p:grpSpPr>
        <p:sp>
          <p:nvSpPr>
            <p:cNvPr id="52" name="object 52"/>
            <p:cNvSpPr/>
            <p:nvPr/>
          </p:nvSpPr>
          <p:spPr>
            <a:xfrm>
              <a:off x="2544445" y="4283709"/>
              <a:ext cx="492125" cy="466725"/>
            </a:xfrm>
            <a:custGeom>
              <a:avLst/>
              <a:gdLst/>
              <a:ahLst/>
              <a:cxnLst/>
              <a:rect l="l" t="t" r="r" b="b"/>
              <a:pathLst>
                <a:path w="492125" h="466725">
                  <a:moveTo>
                    <a:pt x="233425" y="0"/>
                  </a:moveTo>
                  <a:lnTo>
                    <a:pt x="0" y="233425"/>
                  </a:lnTo>
                  <a:lnTo>
                    <a:pt x="233425" y="466725"/>
                  </a:lnTo>
                  <a:lnTo>
                    <a:pt x="233425" y="350012"/>
                  </a:lnTo>
                  <a:lnTo>
                    <a:pt x="492125" y="350012"/>
                  </a:lnTo>
                  <a:lnTo>
                    <a:pt x="492125" y="116712"/>
                  </a:lnTo>
                  <a:lnTo>
                    <a:pt x="233425" y="116712"/>
                  </a:lnTo>
                  <a:lnTo>
                    <a:pt x="233425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53" name="object 53"/>
            <p:cNvSpPr/>
            <p:nvPr/>
          </p:nvSpPr>
          <p:spPr>
            <a:xfrm>
              <a:off x="2544445" y="4283709"/>
              <a:ext cx="492125" cy="466725"/>
            </a:xfrm>
            <a:custGeom>
              <a:avLst/>
              <a:gdLst/>
              <a:ahLst/>
              <a:cxnLst/>
              <a:rect l="l" t="t" r="r" b="b"/>
              <a:pathLst>
                <a:path w="492125" h="466725">
                  <a:moveTo>
                    <a:pt x="0" y="233425"/>
                  </a:moveTo>
                  <a:lnTo>
                    <a:pt x="233425" y="0"/>
                  </a:lnTo>
                  <a:lnTo>
                    <a:pt x="233425" y="116712"/>
                  </a:lnTo>
                  <a:lnTo>
                    <a:pt x="492125" y="116712"/>
                  </a:lnTo>
                  <a:lnTo>
                    <a:pt x="492125" y="350012"/>
                  </a:lnTo>
                  <a:lnTo>
                    <a:pt x="233425" y="350012"/>
                  </a:lnTo>
                  <a:lnTo>
                    <a:pt x="233425" y="466725"/>
                  </a:lnTo>
                  <a:lnTo>
                    <a:pt x="0" y="233425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54" name="object 54"/>
            <p:cNvSpPr/>
            <p:nvPr/>
          </p:nvSpPr>
          <p:spPr>
            <a:xfrm>
              <a:off x="5739257" y="3477905"/>
              <a:ext cx="1781810" cy="1898650"/>
            </a:xfrm>
            <a:custGeom>
              <a:avLst/>
              <a:gdLst/>
              <a:ahLst/>
              <a:cxnLst/>
              <a:rect l="l" t="t" r="r" b="b"/>
              <a:pathLst>
                <a:path w="1781809" h="1898650">
                  <a:moveTo>
                    <a:pt x="989784" y="0"/>
                  </a:moveTo>
                  <a:lnTo>
                    <a:pt x="946835" y="819"/>
                  </a:lnTo>
                  <a:lnTo>
                    <a:pt x="904361" y="4341"/>
                  </a:lnTo>
                  <a:lnTo>
                    <a:pt x="862428" y="10502"/>
                  </a:lnTo>
                  <a:lnTo>
                    <a:pt x="821105" y="19239"/>
                  </a:lnTo>
                  <a:lnTo>
                    <a:pt x="780460" y="30488"/>
                  </a:lnTo>
                  <a:lnTo>
                    <a:pt x="740559" y="44187"/>
                  </a:lnTo>
                  <a:lnTo>
                    <a:pt x="701471" y="60271"/>
                  </a:lnTo>
                  <a:lnTo>
                    <a:pt x="663264" y="78677"/>
                  </a:lnTo>
                  <a:lnTo>
                    <a:pt x="626005" y="99343"/>
                  </a:lnTo>
                  <a:lnTo>
                    <a:pt x="589762" y="122205"/>
                  </a:lnTo>
                  <a:lnTo>
                    <a:pt x="554603" y="147199"/>
                  </a:lnTo>
                  <a:lnTo>
                    <a:pt x="520595" y="174262"/>
                  </a:lnTo>
                  <a:lnTo>
                    <a:pt x="487806" y="203332"/>
                  </a:lnTo>
                  <a:lnTo>
                    <a:pt x="456305" y="234344"/>
                  </a:lnTo>
                  <a:lnTo>
                    <a:pt x="426158" y="267236"/>
                  </a:lnTo>
                  <a:lnTo>
                    <a:pt x="397433" y="301943"/>
                  </a:lnTo>
                  <a:lnTo>
                    <a:pt x="370199" y="338404"/>
                  </a:lnTo>
                  <a:lnTo>
                    <a:pt x="344522" y="376553"/>
                  </a:lnTo>
                  <a:lnTo>
                    <a:pt x="320471" y="416329"/>
                  </a:lnTo>
                  <a:lnTo>
                    <a:pt x="298114" y="457668"/>
                  </a:lnTo>
                  <a:lnTo>
                    <a:pt x="277517" y="500507"/>
                  </a:lnTo>
                  <a:lnTo>
                    <a:pt x="258749" y="544781"/>
                  </a:lnTo>
                  <a:lnTo>
                    <a:pt x="241878" y="590429"/>
                  </a:lnTo>
                  <a:lnTo>
                    <a:pt x="226971" y="637386"/>
                  </a:lnTo>
                  <a:lnTo>
                    <a:pt x="214096" y="685590"/>
                  </a:lnTo>
                  <a:lnTo>
                    <a:pt x="203321" y="734977"/>
                  </a:lnTo>
                  <a:lnTo>
                    <a:pt x="194713" y="785483"/>
                  </a:lnTo>
                  <a:lnTo>
                    <a:pt x="188340" y="837046"/>
                  </a:lnTo>
                  <a:lnTo>
                    <a:pt x="0" y="1035039"/>
                  </a:lnTo>
                  <a:lnTo>
                    <a:pt x="210692" y="1198234"/>
                  </a:lnTo>
                  <a:lnTo>
                    <a:pt x="223466" y="1248541"/>
                  </a:lnTo>
                  <a:lnTo>
                    <a:pt x="238429" y="1297546"/>
                  </a:lnTo>
                  <a:lnTo>
                    <a:pt x="255510" y="1345178"/>
                  </a:lnTo>
                  <a:lnTo>
                    <a:pt x="274638" y="1391362"/>
                  </a:lnTo>
                  <a:lnTo>
                    <a:pt x="295742" y="1436026"/>
                  </a:lnTo>
                  <a:lnTo>
                    <a:pt x="318749" y="1479096"/>
                  </a:lnTo>
                  <a:lnTo>
                    <a:pt x="343590" y="1520500"/>
                  </a:lnTo>
                  <a:lnTo>
                    <a:pt x="370191" y="1560165"/>
                  </a:lnTo>
                  <a:lnTo>
                    <a:pt x="398483" y="1598017"/>
                  </a:lnTo>
                  <a:lnTo>
                    <a:pt x="428393" y="1633983"/>
                  </a:lnTo>
                  <a:lnTo>
                    <a:pt x="459851" y="1667991"/>
                  </a:lnTo>
                  <a:lnTo>
                    <a:pt x="492784" y="1699967"/>
                  </a:lnTo>
                  <a:lnTo>
                    <a:pt x="527122" y="1729839"/>
                  </a:lnTo>
                  <a:lnTo>
                    <a:pt x="562794" y="1757532"/>
                  </a:lnTo>
                  <a:lnTo>
                    <a:pt x="599727" y="1782974"/>
                  </a:lnTo>
                  <a:lnTo>
                    <a:pt x="637851" y="1806093"/>
                  </a:lnTo>
                  <a:lnTo>
                    <a:pt x="677095" y="1826814"/>
                  </a:lnTo>
                  <a:lnTo>
                    <a:pt x="717386" y="1845066"/>
                  </a:lnTo>
                  <a:lnTo>
                    <a:pt x="758654" y="1860774"/>
                  </a:lnTo>
                  <a:lnTo>
                    <a:pt x="800826" y="1873865"/>
                  </a:lnTo>
                  <a:lnTo>
                    <a:pt x="843833" y="1884268"/>
                  </a:lnTo>
                  <a:lnTo>
                    <a:pt x="887602" y="1891908"/>
                  </a:lnTo>
                  <a:lnTo>
                    <a:pt x="931296" y="1896683"/>
                  </a:lnTo>
                  <a:lnTo>
                    <a:pt x="974651" y="1898629"/>
                  </a:lnTo>
                  <a:lnTo>
                    <a:pt x="1017600" y="1897809"/>
                  </a:lnTo>
                  <a:lnTo>
                    <a:pt x="1060074" y="1894287"/>
                  </a:lnTo>
                  <a:lnTo>
                    <a:pt x="1102007" y="1888126"/>
                  </a:lnTo>
                  <a:lnTo>
                    <a:pt x="1143330" y="1879390"/>
                  </a:lnTo>
                  <a:lnTo>
                    <a:pt x="1183975" y="1868141"/>
                  </a:lnTo>
                  <a:lnTo>
                    <a:pt x="1223876" y="1854444"/>
                  </a:lnTo>
                  <a:lnTo>
                    <a:pt x="1262964" y="1838361"/>
                  </a:lnTo>
                  <a:lnTo>
                    <a:pt x="1301171" y="1819956"/>
                  </a:lnTo>
                  <a:lnTo>
                    <a:pt x="1338430" y="1799291"/>
                  </a:lnTo>
                  <a:lnTo>
                    <a:pt x="1374673" y="1776432"/>
                  </a:lnTo>
                  <a:lnTo>
                    <a:pt x="1409832" y="1751440"/>
                  </a:lnTo>
                  <a:lnTo>
                    <a:pt x="1443840" y="1724379"/>
                  </a:lnTo>
                  <a:lnTo>
                    <a:pt x="1476628" y="1695312"/>
                  </a:lnTo>
                  <a:lnTo>
                    <a:pt x="1508130" y="1664303"/>
                  </a:lnTo>
                  <a:lnTo>
                    <a:pt x="1538277" y="1631416"/>
                  </a:lnTo>
                  <a:lnTo>
                    <a:pt x="1567002" y="1596712"/>
                  </a:lnTo>
                  <a:lnTo>
                    <a:pt x="1594236" y="1560257"/>
                  </a:lnTo>
                  <a:lnTo>
                    <a:pt x="1619913" y="1522112"/>
                  </a:lnTo>
                  <a:lnTo>
                    <a:pt x="1643964" y="1482342"/>
                  </a:lnTo>
                  <a:lnTo>
                    <a:pt x="1666321" y="1441010"/>
                  </a:lnTo>
                  <a:lnTo>
                    <a:pt x="1686918" y="1398179"/>
                  </a:lnTo>
                  <a:lnTo>
                    <a:pt x="1705686" y="1353912"/>
                  </a:lnTo>
                  <a:lnTo>
                    <a:pt x="1722557" y="1308273"/>
                  </a:lnTo>
                  <a:lnTo>
                    <a:pt x="1737464" y="1261324"/>
                  </a:lnTo>
                  <a:lnTo>
                    <a:pt x="1750339" y="1213131"/>
                  </a:lnTo>
                  <a:lnTo>
                    <a:pt x="1761114" y="1163755"/>
                  </a:lnTo>
                  <a:lnTo>
                    <a:pt x="1769722" y="1113260"/>
                  </a:lnTo>
                  <a:lnTo>
                    <a:pt x="1776094" y="1061709"/>
                  </a:lnTo>
                  <a:lnTo>
                    <a:pt x="1780106" y="1009814"/>
                  </a:lnTo>
                  <a:lnTo>
                    <a:pt x="1781735" y="958321"/>
                  </a:lnTo>
                  <a:lnTo>
                    <a:pt x="1781036" y="907313"/>
                  </a:lnTo>
                  <a:lnTo>
                    <a:pt x="1778062" y="856868"/>
                  </a:lnTo>
                  <a:lnTo>
                    <a:pt x="1772866" y="807067"/>
                  </a:lnTo>
                  <a:lnTo>
                    <a:pt x="1765502" y="757991"/>
                  </a:lnTo>
                  <a:lnTo>
                    <a:pt x="1756022" y="709720"/>
                  </a:lnTo>
                  <a:lnTo>
                    <a:pt x="1744481" y="662335"/>
                  </a:lnTo>
                  <a:lnTo>
                    <a:pt x="1730931" y="615916"/>
                  </a:lnTo>
                  <a:lnTo>
                    <a:pt x="1715426" y="570544"/>
                  </a:lnTo>
                  <a:lnTo>
                    <a:pt x="1698019" y="526298"/>
                  </a:lnTo>
                  <a:lnTo>
                    <a:pt x="1678764" y="483260"/>
                  </a:lnTo>
                  <a:lnTo>
                    <a:pt x="1657713" y="441509"/>
                  </a:lnTo>
                  <a:lnTo>
                    <a:pt x="1634920" y="401127"/>
                  </a:lnTo>
                  <a:lnTo>
                    <a:pt x="1610439" y="362193"/>
                  </a:lnTo>
                  <a:lnTo>
                    <a:pt x="1584322" y="324788"/>
                  </a:lnTo>
                  <a:lnTo>
                    <a:pt x="1556623" y="288993"/>
                  </a:lnTo>
                  <a:lnTo>
                    <a:pt x="1527396" y="254888"/>
                  </a:lnTo>
                  <a:lnTo>
                    <a:pt x="1496693" y="222553"/>
                  </a:lnTo>
                  <a:lnTo>
                    <a:pt x="1464568" y="192070"/>
                  </a:lnTo>
                  <a:lnTo>
                    <a:pt x="1431074" y="163517"/>
                  </a:lnTo>
                  <a:lnTo>
                    <a:pt x="1396265" y="136976"/>
                  </a:lnTo>
                  <a:lnTo>
                    <a:pt x="1360194" y="112527"/>
                  </a:lnTo>
                  <a:lnTo>
                    <a:pt x="1322914" y="90251"/>
                  </a:lnTo>
                  <a:lnTo>
                    <a:pt x="1284478" y="70227"/>
                  </a:lnTo>
                  <a:lnTo>
                    <a:pt x="1244940" y="52537"/>
                  </a:lnTo>
                  <a:lnTo>
                    <a:pt x="1204353" y="37261"/>
                  </a:lnTo>
                  <a:lnTo>
                    <a:pt x="1162771" y="24479"/>
                  </a:lnTo>
                  <a:lnTo>
                    <a:pt x="1120246" y="14272"/>
                  </a:lnTo>
                  <a:lnTo>
                    <a:pt x="1076833" y="6720"/>
                  </a:lnTo>
                  <a:lnTo>
                    <a:pt x="1033139" y="1945"/>
                  </a:lnTo>
                  <a:lnTo>
                    <a:pt x="989784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55" name="object 55"/>
            <p:cNvSpPr/>
            <p:nvPr/>
          </p:nvSpPr>
          <p:spPr>
            <a:xfrm>
              <a:off x="5739257" y="3477905"/>
              <a:ext cx="1781810" cy="1898650"/>
            </a:xfrm>
            <a:custGeom>
              <a:avLst/>
              <a:gdLst/>
              <a:ahLst/>
              <a:cxnLst/>
              <a:rect l="l" t="t" r="r" b="b"/>
              <a:pathLst>
                <a:path w="1781809" h="1898650">
                  <a:moveTo>
                    <a:pt x="0" y="1035039"/>
                  </a:moveTo>
                  <a:lnTo>
                    <a:pt x="188340" y="837046"/>
                  </a:lnTo>
                  <a:lnTo>
                    <a:pt x="194713" y="785483"/>
                  </a:lnTo>
                  <a:lnTo>
                    <a:pt x="203321" y="734977"/>
                  </a:lnTo>
                  <a:lnTo>
                    <a:pt x="214096" y="685590"/>
                  </a:lnTo>
                  <a:lnTo>
                    <a:pt x="226971" y="637386"/>
                  </a:lnTo>
                  <a:lnTo>
                    <a:pt x="241878" y="590429"/>
                  </a:lnTo>
                  <a:lnTo>
                    <a:pt x="258749" y="544781"/>
                  </a:lnTo>
                  <a:lnTo>
                    <a:pt x="277517" y="500507"/>
                  </a:lnTo>
                  <a:lnTo>
                    <a:pt x="298114" y="457668"/>
                  </a:lnTo>
                  <a:lnTo>
                    <a:pt x="320471" y="416329"/>
                  </a:lnTo>
                  <a:lnTo>
                    <a:pt x="344522" y="376553"/>
                  </a:lnTo>
                  <a:lnTo>
                    <a:pt x="370199" y="338404"/>
                  </a:lnTo>
                  <a:lnTo>
                    <a:pt x="397433" y="301943"/>
                  </a:lnTo>
                  <a:lnTo>
                    <a:pt x="426158" y="267236"/>
                  </a:lnTo>
                  <a:lnTo>
                    <a:pt x="456305" y="234344"/>
                  </a:lnTo>
                  <a:lnTo>
                    <a:pt x="487806" y="203332"/>
                  </a:lnTo>
                  <a:lnTo>
                    <a:pt x="520595" y="174262"/>
                  </a:lnTo>
                  <a:lnTo>
                    <a:pt x="554603" y="147199"/>
                  </a:lnTo>
                  <a:lnTo>
                    <a:pt x="589762" y="122205"/>
                  </a:lnTo>
                  <a:lnTo>
                    <a:pt x="626005" y="99343"/>
                  </a:lnTo>
                  <a:lnTo>
                    <a:pt x="663264" y="78677"/>
                  </a:lnTo>
                  <a:lnTo>
                    <a:pt x="701471" y="60271"/>
                  </a:lnTo>
                  <a:lnTo>
                    <a:pt x="740559" y="44187"/>
                  </a:lnTo>
                  <a:lnTo>
                    <a:pt x="780460" y="30488"/>
                  </a:lnTo>
                  <a:lnTo>
                    <a:pt x="821105" y="19239"/>
                  </a:lnTo>
                  <a:lnTo>
                    <a:pt x="862428" y="10502"/>
                  </a:lnTo>
                  <a:lnTo>
                    <a:pt x="904361" y="4341"/>
                  </a:lnTo>
                  <a:lnTo>
                    <a:pt x="946835" y="819"/>
                  </a:lnTo>
                  <a:lnTo>
                    <a:pt x="989784" y="0"/>
                  </a:lnTo>
                  <a:lnTo>
                    <a:pt x="1033139" y="1945"/>
                  </a:lnTo>
                  <a:lnTo>
                    <a:pt x="1076833" y="6720"/>
                  </a:lnTo>
                  <a:lnTo>
                    <a:pt x="1120246" y="14272"/>
                  </a:lnTo>
                  <a:lnTo>
                    <a:pt x="1162771" y="24479"/>
                  </a:lnTo>
                  <a:lnTo>
                    <a:pt x="1204353" y="37261"/>
                  </a:lnTo>
                  <a:lnTo>
                    <a:pt x="1244940" y="52537"/>
                  </a:lnTo>
                  <a:lnTo>
                    <a:pt x="1284478" y="70227"/>
                  </a:lnTo>
                  <a:lnTo>
                    <a:pt x="1322914" y="90251"/>
                  </a:lnTo>
                  <a:lnTo>
                    <a:pt x="1360194" y="112527"/>
                  </a:lnTo>
                  <a:lnTo>
                    <a:pt x="1396265" y="136976"/>
                  </a:lnTo>
                  <a:lnTo>
                    <a:pt x="1431074" y="163517"/>
                  </a:lnTo>
                  <a:lnTo>
                    <a:pt x="1464568" y="192070"/>
                  </a:lnTo>
                  <a:lnTo>
                    <a:pt x="1496693" y="222553"/>
                  </a:lnTo>
                  <a:lnTo>
                    <a:pt x="1527396" y="254888"/>
                  </a:lnTo>
                  <a:lnTo>
                    <a:pt x="1556623" y="288993"/>
                  </a:lnTo>
                  <a:lnTo>
                    <a:pt x="1584322" y="324788"/>
                  </a:lnTo>
                  <a:lnTo>
                    <a:pt x="1610439" y="362193"/>
                  </a:lnTo>
                  <a:lnTo>
                    <a:pt x="1634920" y="401127"/>
                  </a:lnTo>
                  <a:lnTo>
                    <a:pt x="1657713" y="441509"/>
                  </a:lnTo>
                  <a:lnTo>
                    <a:pt x="1678764" y="483260"/>
                  </a:lnTo>
                  <a:lnTo>
                    <a:pt x="1698019" y="526298"/>
                  </a:lnTo>
                  <a:lnTo>
                    <a:pt x="1715426" y="570544"/>
                  </a:lnTo>
                  <a:lnTo>
                    <a:pt x="1730931" y="615916"/>
                  </a:lnTo>
                  <a:lnTo>
                    <a:pt x="1744481" y="662335"/>
                  </a:lnTo>
                  <a:lnTo>
                    <a:pt x="1756022" y="709720"/>
                  </a:lnTo>
                  <a:lnTo>
                    <a:pt x="1765502" y="757991"/>
                  </a:lnTo>
                  <a:lnTo>
                    <a:pt x="1772866" y="807067"/>
                  </a:lnTo>
                  <a:lnTo>
                    <a:pt x="1778062" y="856868"/>
                  </a:lnTo>
                  <a:lnTo>
                    <a:pt x="1781036" y="907313"/>
                  </a:lnTo>
                  <a:lnTo>
                    <a:pt x="1781735" y="958321"/>
                  </a:lnTo>
                  <a:lnTo>
                    <a:pt x="1780106" y="1009814"/>
                  </a:lnTo>
                  <a:lnTo>
                    <a:pt x="1776094" y="1061709"/>
                  </a:lnTo>
                  <a:lnTo>
                    <a:pt x="1769722" y="1113260"/>
                  </a:lnTo>
                  <a:lnTo>
                    <a:pt x="1761114" y="1163755"/>
                  </a:lnTo>
                  <a:lnTo>
                    <a:pt x="1750339" y="1213131"/>
                  </a:lnTo>
                  <a:lnTo>
                    <a:pt x="1737464" y="1261324"/>
                  </a:lnTo>
                  <a:lnTo>
                    <a:pt x="1722557" y="1308273"/>
                  </a:lnTo>
                  <a:lnTo>
                    <a:pt x="1705686" y="1353912"/>
                  </a:lnTo>
                  <a:lnTo>
                    <a:pt x="1686918" y="1398179"/>
                  </a:lnTo>
                  <a:lnTo>
                    <a:pt x="1666321" y="1441010"/>
                  </a:lnTo>
                  <a:lnTo>
                    <a:pt x="1643964" y="1482342"/>
                  </a:lnTo>
                  <a:lnTo>
                    <a:pt x="1619913" y="1522112"/>
                  </a:lnTo>
                  <a:lnTo>
                    <a:pt x="1594236" y="1560257"/>
                  </a:lnTo>
                  <a:lnTo>
                    <a:pt x="1567002" y="1596712"/>
                  </a:lnTo>
                  <a:lnTo>
                    <a:pt x="1538277" y="1631416"/>
                  </a:lnTo>
                  <a:lnTo>
                    <a:pt x="1508130" y="1664303"/>
                  </a:lnTo>
                  <a:lnTo>
                    <a:pt x="1476628" y="1695312"/>
                  </a:lnTo>
                  <a:lnTo>
                    <a:pt x="1443840" y="1724379"/>
                  </a:lnTo>
                  <a:lnTo>
                    <a:pt x="1409832" y="1751440"/>
                  </a:lnTo>
                  <a:lnTo>
                    <a:pt x="1374673" y="1776432"/>
                  </a:lnTo>
                  <a:lnTo>
                    <a:pt x="1338430" y="1799291"/>
                  </a:lnTo>
                  <a:lnTo>
                    <a:pt x="1301171" y="1819956"/>
                  </a:lnTo>
                  <a:lnTo>
                    <a:pt x="1262964" y="1838361"/>
                  </a:lnTo>
                  <a:lnTo>
                    <a:pt x="1223876" y="1854444"/>
                  </a:lnTo>
                  <a:lnTo>
                    <a:pt x="1183975" y="1868141"/>
                  </a:lnTo>
                  <a:lnTo>
                    <a:pt x="1143330" y="1879390"/>
                  </a:lnTo>
                  <a:lnTo>
                    <a:pt x="1102007" y="1888126"/>
                  </a:lnTo>
                  <a:lnTo>
                    <a:pt x="1060074" y="1894287"/>
                  </a:lnTo>
                  <a:lnTo>
                    <a:pt x="1017600" y="1897809"/>
                  </a:lnTo>
                  <a:lnTo>
                    <a:pt x="974651" y="1898629"/>
                  </a:lnTo>
                  <a:lnTo>
                    <a:pt x="931296" y="1896683"/>
                  </a:lnTo>
                  <a:lnTo>
                    <a:pt x="887602" y="1891908"/>
                  </a:lnTo>
                  <a:lnTo>
                    <a:pt x="843833" y="1884268"/>
                  </a:lnTo>
                  <a:lnTo>
                    <a:pt x="800826" y="1873865"/>
                  </a:lnTo>
                  <a:lnTo>
                    <a:pt x="758654" y="1860774"/>
                  </a:lnTo>
                  <a:lnTo>
                    <a:pt x="717386" y="1845066"/>
                  </a:lnTo>
                  <a:lnTo>
                    <a:pt x="677095" y="1826814"/>
                  </a:lnTo>
                  <a:lnTo>
                    <a:pt x="637851" y="1806093"/>
                  </a:lnTo>
                  <a:lnTo>
                    <a:pt x="599727" y="1782974"/>
                  </a:lnTo>
                  <a:lnTo>
                    <a:pt x="562794" y="1757532"/>
                  </a:lnTo>
                  <a:lnTo>
                    <a:pt x="527122" y="1729839"/>
                  </a:lnTo>
                  <a:lnTo>
                    <a:pt x="492784" y="1699967"/>
                  </a:lnTo>
                  <a:lnTo>
                    <a:pt x="459851" y="1667991"/>
                  </a:lnTo>
                  <a:lnTo>
                    <a:pt x="428393" y="1633983"/>
                  </a:lnTo>
                  <a:lnTo>
                    <a:pt x="398483" y="1598017"/>
                  </a:lnTo>
                  <a:lnTo>
                    <a:pt x="370191" y="1560165"/>
                  </a:lnTo>
                  <a:lnTo>
                    <a:pt x="343590" y="1520500"/>
                  </a:lnTo>
                  <a:lnTo>
                    <a:pt x="318749" y="1479096"/>
                  </a:lnTo>
                  <a:lnTo>
                    <a:pt x="295742" y="1436026"/>
                  </a:lnTo>
                  <a:lnTo>
                    <a:pt x="274638" y="1391362"/>
                  </a:lnTo>
                  <a:lnTo>
                    <a:pt x="255510" y="1345178"/>
                  </a:lnTo>
                  <a:lnTo>
                    <a:pt x="238429" y="1297546"/>
                  </a:lnTo>
                  <a:lnTo>
                    <a:pt x="223466" y="1248541"/>
                  </a:lnTo>
                  <a:lnTo>
                    <a:pt x="210692" y="1198234"/>
                  </a:lnTo>
                  <a:lnTo>
                    <a:pt x="0" y="1035039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sp>
        <p:nvSpPr>
          <p:cNvPr id="56" name="object 56"/>
          <p:cNvSpPr txBox="1"/>
          <p:nvPr/>
        </p:nvSpPr>
        <p:spPr>
          <a:xfrm>
            <a:off x="7675262" y="2549071"/>
            <a:ext cx="599139" cy="589666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 marR="3258" algn="ctr">
              <a:lnSpc>
                <a:spcPct val="109800"/>
              </a:lnSpc>
              <a:spcBef>
                <a:spcPts val="64"/>
              </a:spcBef>
            </a:pPr>
            <a:r>
              <a:rPr sz="577" b="1" dirty="0">
                <a:solidFill>
                  <a:srgbClr val="FFFFFF"/>
                </a:solidFill>
                <a:latin typeface="Calibri"/>
                <a:cs typeface="Calibri"/>
              </a:rPr>
              <a:t>Note</a:t>
            </a:r>
            <a:r>
              <a:rPr sz="577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sz="577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77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577" spc="-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77" dirty="0">
                <a:solidFill>
                  <a:srgbClr val="FFFFFF"/>
                </a:solidFill>
                <a:latin typeface="Calibri"/>
                <a:cs typeface="Calibri"/>
              </a:rPr>
              <a:t>new</a:t>
            </a:r>
            <a:r>
              <a:rPr sz="577" spc="-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77" spc="-13" dirty="0">
                <a:solidFill>
                  <a:srgbClr val="FFFFFF"/>
                </a:solidFill>
                <a:latin typeface="Calibri"/>
                <a:cs typeface="Calibri"/>
              </a:rPr>
              <a:t>one-</a:t>
            </a:r>
            <a:r>
              <a:rPr sz="577" dirty="0">
                <a:solidFill>
                  <a:srgbClr val="FFFFFF"/>
                </a:solidFill>
                <a:latin typeface="Calibri"/>
                <a:cs typeface="Calibri"/>
              </a:rPr>
              <a:t> year</a:t>
            </a:r>
            <a:r>
              <a:rPr sz="577" spc="-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77" dirty="0">
                <a:solidFill>
                  <a:srgbClr val="FFFFFF"/>
                </a:solidFill>
                <a:latin typeface="Calibri"/>
                <a:cs typeface="Calibri"/>
              </a:rPr>
              <a:t>NQF</a:t>
            </a:r>
            <a:r>
              <a:rPr sz="577" spc="1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77" dirty="0">
                <a:solidFill>
                  <a:srgbClr val="FFFFFF"/>
                </a:solidFill>
                <a:latin typeface="Calibri"/>
                <a:cs typeface="Calibri"/>
              </a:rPr>
              <a:t>level</a:t>
            </a:r>
            <a:r>
              <a:rPr sz="577" spc="-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577" spc="-32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577" dirty="0">
                <a:solidFill>
                  <a:srgbClr val="FFFFFF"/>
                </a:solidFill>
                <a:latin typeface="Calibri"/>
                <a:cs typeface="Calibri"/>
              </a:rPr>
              <a:t> Traffic</a:t>
            </a:r>
            <a:r>
              <a:rPr sz="577" spc="-6" dirty="0">
                <a:solidFill>
                  <a:srgbClr val="FFFFFF"/>
                </a:solidFill>
                <a:latin typeface="Calibri"/>
                <a:cs typeface="Calibri"/>
              </a:rPr>
              <a:t> Officers</a:t>
            </a:r>
            <a:r>
              <a:rPr sz="577" spc="32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77" spc="-6" dirty="0">
                <a:solidFill>
                  <a:srgbClr val="FFFFFF"/>
                </a:solidFill>
                <a:latin typeface="Calibri"/>
                <a:cs typeface="Calibri"/>
              </a:rPr>
              <a:t>qualification</a:t>
            </a:r>
            <a:r>
              <a:rPr sz="577" spc="4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77" spc="-16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577" dirty="0">
                <a:solidFill>
                  <a:srgbClr val="FFFFFF"/>
                </a:solidFill>
                <a:latin typeface="Calibri"/>
                <a:cs typeface="Calibri"/>
              </a:rPr>
              <a:t> replace</a:t>
            </a:r>
            <a:r>
              <a:rPr sz="577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77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577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77" spc="-6" dirty="0">
                <a:solidFill>
                  <a:srgbClr val="FFFFFF"/>
                </a:solidFill>
                <a:latin typeface="Calibri"/>
                <a:cs typeface="Calibri"/>
              </a:rPr>
              <a:t>current</a:t>
            </a:r>
            <a:r>
              <a:rPr sz="577" dirty="0">
                <a:solidFill>
                  <a:srgbClr val="FFFFFF"/>
                </a:solidFill>
                <a:latin typeface="Calibri"/>
                <a:cs typeface="Calibri"/>
              </a:rPr>
              <a:t> NQF</a:t>
            </a:r>
            <a:r>
              <a:rPr sz="577" spc="-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77" dirty="0">
                <a:solidFill>
                  <a:srgbClr val="FFFFFF"/>
                </a:solidFill>
                <a:latin typeface="Calibri"/>
                <a:cs typeface="Calibri"/>
              </a:rPr>
              <a:t>4 </a:t>
            </a:r>
            <a:r>
              <a:rPr sz="577" spc="-6" dirty="0">
                <a:solidFill>
                  <a:srgbClr val="FFFFFF"/>
                </a:solidFill>
                <a:latin typeface="Calibri"/>
                <a:cs typeface="Calibri"/>
              </a:rPr>
              <a:t>qualification</a:t>
            </a:r>
            <a:endParaRPr sz="577" dirty="0"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605433" y="4823331"/>
            <a:ext cx="1775179" cy="1291968"/>
          </a:xfrm>
          <a:prstGeom prst="rect">
            <a:avLst/>
          </a:prstGeom>
          <a:solidFill>
            <a:srgbClr val="4471C4"/>
          </a:solidFill>
          <a:ln w="12700">
            <a:solidFill>
              <a:srgbClr val="172C51"/>
            </a:solidFill>
          </a:ln>
        </p:spPr>
        <p:txBody>
          <a:bodyPr vert="horz" wrap="square" lIns="0" tIns="29729" rIns="0" bIns="0" rtlCol="0">
            <a:spAutoFit/>
          </a:bodyPr>
          <a:lstStyle/>
          <a:p>
            <a:pPr marL="63527">
              <a:spcBef>
                <a:spcPts val="234"/>
              </a:spcBef>
            </a:pPr>
            <a:r>
              <a:rPr lang="en-ZA" sz="641" b="1" i="1" spc="-6" dirty="0">
                <a:solidFill>
                  <a:srgbClr val="FFFFFF"/>
                </a:solidFill>
                <a:latin typeface="Calibri"/>
                <a:cs typeface="Calibri"/>
              </a:rPr>
              <a:t>Comments /Dependencies :</a:t>
            </a:r>
            <a:endParaRPr lang="en-ZA" sz="641" b="1" dirty="0">
              <a:latin typeface="Calibri"/>
              <a:cs typeface="Calibri"/>
            </a:endParaRPr>
          </a:p>
          <a:p>
            <a:pPr marL="85725" marR="185695" indent="-80963">
              <a:lnSpc>
                <a:spcPct val="109800"/>
              </a:lnSpc>
              <a:spcBef>
                <a:spcPts val="519"/>
              </a:spcBef>
              <a:tabLst>
                <a:tab pos="177958" algn="l"/>
                <a:tab pos="178365" algn="l"/>
              </a:tabLst>
            </a:pPr>
            <a:r>
              <a:rPr lang="en-GB" sz="641" b="1" i="1" dirty="0">
                <a:solidFill>
                  <a:srgbClr val="FFC000"/>
                </a:solidFill>
                <a:latin typeface="Calibri"/>
                <a:cs typeface="Calibri"/>
              </a:rPr>
              <a:t>  i.  Must have completed</a:t>
            </a:r>
            <a:r>
              <a:rPr lang="en-GB" sz="641" b="1" i="1" spc="-16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lang="en-GB" sz="641" b="1" i="1" dirty="0">
                <a:solidFill>
                  <a:srgbClr val="FFC000"/>
                </a:solidFill>
                <a:latin typeface="Calibri"/>
                <a:cs typeface="Calibri"/>
              </a:rPr>
              <a:t>the Exit Level 1, </a:t>
            </a:r>
            <a:r>
              <a:rPr lang="en-GB" sz="641" b="1" dirty="0">
                <a:solidFill>
                  <a:srgbClr val="FFC000"/>
                </a:solidFill>
                <a:latin typeface="Calibri"/>
                <a:cs typeface="Calibri"/>
              </a:rPr>
              <a:t>12</a:t>
            </a:r>
            <a:r>
              <a:rPr lang="en-GB" sz="641" b="1" spc="-6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lang="en-GB" sz="641" b="1" dirty="0">
                <a:solidFill>
                  <a:srgbClr val="FFC000"/>
                </a:solidFill>
                <a:latin typeface="Calibri"/>
                <a:cs typeface="Calibri"/>
              </a:rPr>
              <a:t>Months</a:t>
            </a:r>
            <a:r>
              <a:rPr lang="en-GB" sz="641" b="1" spc="-3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lang="en-GB" sz="641" b="1" dirty="0">
                <a:solidFill>
                  <a:srgbClr val="FFC000"/>
                </a:solidFill>
                <a:latin typeface="Calibri"/>
                <a:cs typeface="Calibri"/>
              </a:rPr>
              <a:t>Basic </a:t>
            </a:r>
            <a:r>
              <a:rPr lang="en-GB" sz="641" b="1" spc="-6" dirty="0">
                <a:solidFill>
                  <a:srgbClr val="FFC000"/>
                </a:solidFill>
                <a:latin typeface="Calibri"/>
                <a:cs typeface="Calibri"/>
              </a:rPr>
              <a:t>qualification and the Exit Level 2, 12 months  Adv </a:t>
            </a:r>
            <a:r>
              <a:rPr lang="en-GB" sz="641" b="1" spc="-6" dirty="0" err="1">
                <a:solidFill>
                  <a:srgbClr val="FFC000"/>
                </a:solidFill>
                <a:latin typeface="Calibri"/>
                <a:cs typeface="Calibri"/>
              </a:rPr>
              <a:t>Occ</a:t>
            </a:r>
            <a:r>
              <a:rPr lang="en-GB" sz="641" b="1" spc="-6" dirty="0">
                <a:solidFill>
                  <a:srgbClr val="FFC000"/>
                </a:solidFill>
                <a:latin typeface="Calibri"/>
                <a:cs typeface="Calibri"/>
              </a:rPr>
              <a:t> Certificate</a:t>
            </a:r>
          </a:p>
          <a:p>
            <a:pPr marL="85725" marR="185695" indent="-80963">
              <a:lnSpc>
                <a:spcPct val="109800"/>
              </a:lnSpc>
              <a:spcBef>
                <a:spcPts val="519"/>
              </a:spcBef>
              <a:tabLst>
                <a:tab pos="177958" algn="l"/>
                <a:tab pos="178365" algn="l"/>
              </a:tabLst>
            </a:pPr>
            <a:r>
              <a:rPr lang="en-GB" sz="641" b="1" i="1" spc="-6" dirty="0">
                <a:solidFill>
                  <a:srgbClr val="FFC000"/>
                </a:solidFill>
                <a:latin typeface="Calibri"/>
                <a:cs typeface="Calibri"/>
              </a:rPr>
              <a:t>  ii. </a:t>
            </a:r>
            <a:r>
              <a:rPr sz="641" i="1" dirty="0">
                <a:solidFill>
                  <a:schemeClr val="bg1"/>
                </a:solidFill>
                <a:latin typeface="Calibri"/>
                <a:cs typeface="Calibri"/>
              </a:rPr>
              <a:t>Core</a:t>
            </a:r>
            <a:r>
              <a:rPr sz="641" i="1" spc="-13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641" i="1" dirty="0">
                <a:solidFill>
                  <a:schemeClr val="bg1"/>
                </a:solidFill>
                <a:latin typeface="Calibri"/>
                <a:cs typeface="Calibri"/>
              </a:rPr>
              <a:t>duties:</a:t>
            </a:r>
            <a:r>
              <a:rPr sz="641" i="1" spc="-16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641" i="1" dirty="0">
                <a:solidFill>
                  <a:schemeClr val="bg1"/>
                </a:solidFill>
                <a:latin typeface="Calibri"/>
                <a:cs typeface="Calibri"/>
              </a:rPr>
              <a:t>As</a:t>
            </a:r>
            <a:r>
              <a:rPr sz="641" i="1" spc="-16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641" i="1" dirty="0">
                <a:solidFill>
                  <a:schemeClr val="bg1"/>
                </a:solidFill>
                <a:latin typeface="Calibri"/>
                <a:cs typeface="Calibri"/>
              </a:rPr>
              <a:t>per</a:t>
            </a:r>
            <a:r>
              <a:rPr sz="641" i="1" spc="-16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641" i="1" dirty="0">
                <a:solidFill>
                  <a:schemeClr val="bg1"/>
                </a:solidFill>
                <a:latin typeface="Calibri"/>
                <a:cs typeface="Calibri"/>
              </a:rPr>
              <a:t>the</a:t>
            </a:r>
            <a:r>
              <a:rPr sz="641" i="1" spc="-13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641" i="1" dirty="0">
                <a:solidFill>
                  <a:schemeClr val="bg1"/>
                </a:solidFill>
                <a:latin typeface="Calibri"/>
                <a:cs typeface="Calibri"/>
              </a:rPr>
              <a:t>NRTA;</a:t>
            </a:r>
            <a:r>
              <a:rPr sz="641" i="1" spc="-6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641" i="1" spc="-13" dirty="0">
                <a:solidFill>
                  <a:schemeClr val="bg1"/>
                </a:solidFill>
                <a:latin typeface="Calibri"/>
                <a:cs typeface="Calibri"/>
              </a:rPr>
              <a:t>Crime </a:t>
            </a:r>
            <a:r>
              <a:rPr sz="641" i="1" dirty="0">
                <a:solidFill>
                  <a:srgbClr val="FFFFFF"/>
                </a:solidFill>
                <a:latin typeface="Calibri"/>
                <a:cs typeface="Calibri"/>
              </a:rPr>
              <a:t>prevention,</a:t>
            </a:r>
            <a:r>
              <a:rPr sz="641" i="1" spc="-2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41" i="1" dirty="0">
                <a:solidFill>
                  <a:srgbClr val="FFFFFF"/>
                </a:solidFill>
                <a:latin typeface="Calibri"/>
                <a:cs typeface="Calibri"/>
              </a:rPr>
              <a:t>Metro</a:t>
            </a:r>
            <a:r>
              <a:rPr sz="641" i="1" spc="-2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41" i="1" dirty="0">
                <a:solidFill>
                  <a:srgbClr val="FFFFFF"/>
                </a:solidFill>
                <a:latin typeface="Calibri"/>
                <a:cs typeface="Calibri"/>
              </a:rPr>
              <a:t>Policing</a:t>
            </a:r>
            <a:r>
              <a:rPr sz="641" i="1" spc="-1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41" i="1" dirty="0">
                <a:solidFill>
                  <a:srgbClr val="FFFFFF"/>
                </a:solidFill>
                <a:latin typeface="Calibri"/>
                <a:cs typeface="Calibri"/>
              </a:rPr>
              <a:t>Modules;</a:t>
            </a:r>
            <a:r>
              <a:rPr sz="641" i="1" spc="-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41" i="1" spc="-13" dirty="0">
                <a:solidFill>
                  <a:srgbClr val="FFFFFF"/>
                </a:solidFill>
                <a:latin typeface="Calibri"/>
                <a:cs typeface="Calibri"/>
              </a:rPr>
              <a:t>basic </a:t>
            </a:r>
            <a:r>
              <a:rPr sz="641" i="1" dirty="0">
                <a:solidFill>
                  <a:srgbClr val="FFFFFF"/>
                </a:solidFill>
                <a:latin typeface="Calibri"/>
                <a:cs typeface="Calibri"/>
              </a:rPr>
              <a:t>crash</a:t>
            </a:r>
            <a:r>
              <a:rPr sz="641" i="1" spc="-2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41" i="1" dirty="0">
                <a:solidFill>
                  <a:srgbClr val="FFFFFF"/>
                </a:solidFill>
                <a:latin typeface="Calibri"/>
                <a:cs typeface="Calibri"/>
              </a:rPr>
              <a:t>investigation,</a:t>
            </a:r>
            <a:r>
              <a:rPr sz="641" i="1" spc="-2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41" i="1" dirty="0">
                <a:solidFill>
                  <a:srgbClr val="FFFFFF"/>
                </a:solidFill>
                <a:latin typeface="Calibri"/>
                <a:cs typeface="Calibri"/>
              </a:rPr>
              <a:t>Examiner</a:t>
            </a:r>
            <a:r>
              <a:rPr sz="641" i="1" spc="-3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41" i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641" i="1" spc="-2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41" i="1" dirty="0">
                <a:solidFill>
                  <a:srgbClr val="FFFFFF"/>
                </a:solidFill>
                <a:latin typeface="Calibri"/>
                <a:cs typeface="Calibri"/>
              </a:rPr>
              <a:t>Vehicles</a:t>
            </a:r>
            <a:r>
              <a:rPr sz="641" i="1" spc="-2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41" i="1" spc="-16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sz="641" i="1" spc="-6" dirty="0">
                <a:solidFill>
                  <a:srgbClr val="FFFFFF"/>
                </a:solidFill>
                <a:latin typeface="Calibri"/>
                <a:cs typeface="Calibri"/>
              </a:rPr>
              <a:t>Examiners </a:t>
            </a:r>
            <a:r>
              <a:rPr sz="641" i="1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641" i="1" spc="-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41" i="1" dirty="0">
                <a:solidFill>
                  <a:srgbClr val="FFFFFF"/>
                </a:solidFill>
                <a:latin typeface="Calibri"/>
                <a:cs typeface="Calibri"/>
              </a:rPr>
              <a:t>Driving</a:t>
            </a:r>
            <a:r>
              <a:rPr sz="641" i="1" spc="-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41" i="1" spc="-6" dirty="0" err="1">
                <a:solidFill>
                  <a:srgbClr val="FFFFFF"/>
                </a:solidFill>
                <a:latin typeface="Calibri"/>
                <a:cs typeface="Calibri"/>
              </a:rPr>
              <a:t>licences</a:t>
            </a:r>
            <a:r>
              <a:rPr sz="641" i="1" spc="-6" dirty="0">
                <a:solidFill>
                  <a:srgbClr val="FFFFFF"/>
                </a:solidFill>
                <a:latin typeface="Calibri"/>
                <a:cs typeface="Calibri"/>
              </a:rPr>
              <a:t>…</a:t>
            </a:r>
            <a:r>
              <a:rPr lang="en-GB" sz="641" i="1" spc="-6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lang="en-GB" sz="641" i="1" dirty="0">
                <a:solidFill>
                  <a:srgbClr val="FFFFFF"/>
                </a:solidFill>
                <a:latin typeface="Calibri"/>
                <a:cs typeface="Calibri"/>
              </a:rPr>
              <a:t>modules</a:t>
            </a:r>
            <a:r>
              <a:rPr lang="en-GB" sz="641" i="1" spc="-1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641" i="1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lang="en-GB" sz="641" i="1" spc="-1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641" i="1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lang="en-GB" sz="641" i="1" spc="-1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641" i="1" spc="-6" dirty="0">
                <a:solidFill>
                  <a:srgbClr val="FFFFFF"/>
                </a:solidFill>
                <a:latin typeface="Calibri"/>
                <a:cs typeface="Calibri"/>
              </a:rPr>
              <a:t>finalised </a:t>
            </a:r>
            <a:r>
              <a:rPr lang="en-GB" sz="641" i="1" dirty="0">
                <a:solidFill>
                  <a:srgbClr val="FFFFFF"/>
                </a:solidFill>
                <a:latin typeface="Calibri"/>
                <a:cs typeface="Calibri"/>
              </a:rPr>
              <a:t>during</a:t>
            </a:r>
            <a:r>
              <a:rPr lang="en-GB" sz="641" i="1" spc="-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641" i="1" dirty="0">
                <a:solidFill>
                  <a:srgbClr val="FFFFFF"/>
                </a:solidFill>
                <a:latin typeface="Calibri"/>
                <a:cs typeface="Calibri"/>
              </a:rPr>
              <a:t>curriculum</a:t>
            </a:r>
            <a:r>
              <a:rPr lang="en-GB" sz="641" i="1" spc="-2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641" i="1" spc="-6" dirty="0">
                <a:solidFill>
                  <a:srgbClr val="FFFFFF"/>
                </a:solidFill>
                <a:latin typeface="Calibri"/>
                <a:cs typeface="Calibri"/>
              </a:rPr>
              <a:t>development.)</a:t>
            </a:r>
            <a:endParaRPr lang="en-GB" sz="641" dirty="0">
              <a:latin typeface="Calibri"/>
              <a:cs typeface="Calibri"/>
            </a:endParaRPr>
          </a:p>
          <a:p>
            <a:pPr marL="85725" marR="185695" indent="-80963">
              <a:lnSpc>
                <a:spcPct val="109800"/>
              </a:lnSpc>
              <a:spcBef>
                <a:spcPts val="519"/>
              </a:spcBef>
              <a:tabLst>
                <a:tab pos="177958" algn="l"/>
                <a:tab pos="178365" algn="l"/>
              </a:tabLst>
            </a:pPr>
            <a:endParaRPr sz="641" dirty="0"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5606492" y="3660721"/>
            <a:ext cx="1775179" cy="1027215"/>
          </a:xfrm>
          <a:prstGeom prst="rect">
            <a:avLst/>
          </a:prstGeom>
          <a:solidFill>
            <a:srgbClr val="4471C4"/>
          </a:solidFill>
          <a:ln w="12700">
            <a:solidFill>
              <a:srgbClr val="172C51"/>
            </a:solidFill>
          </a:ln>
        </p:spPr>
        <p:txBody>
          <a:bodyPr vert="horz" wrap="square" lIns="0" tIns="29729" rIns="0" bIns="0" rtlCol="0">
            <a:spAutoFit/>
          </a:bodyPr>
          <a:lstStyle/>
          <a:p>
            <a:pPr marL="63527">
              <a:spcBef>
                <a:spcPts val="234"/>
              </a:spcBef>
            </a:pPr>
            <a:r>
              <a:rPr sz="641" b="1" i="1" spc="-6" dirty="0">
                <a:solidFill>
                  <a:srgbClr val="FFFFFF"/>
                </a:solidFill>
                <a:latin typeface="Calibri"/>
                <a:cs typeface="Calibri"/>
              </a:rPr>
              <a:t>Comments</a:t>
            </a:r>
            <a:r>
              <a:rPr lang="en-GB" sz="641" b="1" i="1" spc="-6" dirty="0">
                <a:solidFill>
                  <a:srgbClr val="FFFFFF"/>
                </a:solidFill>
                <a:latin typeface="Calibri"/>
                <a:cs typeface="Calibri"/>
              </a:rPr>
              <a:t> /Dependencies </a:t>
            </a:r>
            <a:r>
              <a:rPr sz="641" b="1" i="1" spc="-6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641" b="1" dirty="0">
              <a:latin typeface="Calibri"/>
              <a:cs typeface="Calibri"/>
            </a:endParaRPr>
          </a:p>
          <a:p>
            <a:pPr marL="178772" marR="112394" indent="-115652" algn="just">
              <a:lnSpc>
                <a:spcPct val="110000"/>
              </a:lnSpc>
              <a:spcBef>
                <a:spcPts val="519"/>
              </a:spcBef>
              <a:buFont typeface="Calibri"/>
              <a:buAutoNum type="romanLcPeriod"/>
              <a:tabLst>
                <a:tab pos="179179" algn="l"/>
              </a:tabLst>
            </a:pPr>
            <a:r>
              <a:rPr lang="en-GB" sz="641" b="1" i="1" dirty="0">
                <a:solidFill>
                  <a:srgbClr val="FFC000"/>
                </a:solidFill>
                <a:latin typeface="Calibri"/>
                <a:cs typeface="Calibri"/>
              </a:rPr>
              <a:t>Must have c</a:t>
            </a:r>
            <a:r>
              <a:rPr sz="641" b="1" i="1" dirty="0">
                <a:solidFill>
                  <a:srgbClr val="FFC000"/>
                </a:solidFill>
                <a:latin typeface="Calibri"/>
                <a:cs typeface="Calibri"/>
              </a:rPr>
              <a:t>complete</a:t>
            </a:r>
            <a:r>
              <a:rPr lang="en-GB" sz="641" b="1" i="1" dirty="0">
                <a:solidFill>
                  <a:srgbClr val="FFC000"/>
                </a:solidFill>
                <a:latin typeface="Calibri"/>
                <a:cs typeface="Calibri"/>
              </a:rPr>
              <a:t>d</a:t>
            </a:r>
            <a:r>
              <a:rPr sz="641" b="1" i="1" spc="-16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641" b="1" i="1" dirty="0">
                <a:solidFill>
                  <a:srgbClr val="FFC000"/>
                </a:solidFill>
                <a:latin typeface="Calibri"/>
                <a:cs typeface="Calibri"/>
              </a:rPr>
              <a:t>the </a:t>
            </a:r>
            <a:r>
              <a:rPr lang="en-GB" sz="641" b="1" i="1" dirty="0">
                <a:solidFill>
                  <a:srgbClr val="FFC000"/>
                </a:solidFill>
                <a:latin typeface="Calibri"/>
                <a:cs typeface="Calibri"/>
              </a:rPr>
              <a:t>Exit Level 1, </a:t>
            </a:r>
            <a:r>
              <a:rPr sz="641" b="1" dirty="0">
                <a:solidFill>
                  <a:srgbClr val="FFC000"/>
                </a:solidFill>
                <a:latin typeface="Calibri"/>
                <a:cs typeface="Calibri"/>
              </a:rPr>
              <a:t>12</a:t>
            </a:r>
            <a:r>
              <a:rPr sz="641" b="1" spc="-6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641" b="1" dirty="0">
                <a:solidFill>
                  <a:srgbClr val="FFC000"/>
                </a:solidFill>
                <a:latin typeface="Calibri"/>
                <a:cs typeface="Calibri"/>
              </a:rPr>
              <a:t>Months</a:t>
            </a:r>
            <a:r>
              <a:rPr sz="641" b="1" spc="-3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641" b="1" dirty="0">
                <a:solidFill>
                  <a:srgbClr val="FFC000"/>
                </a:solidFill>
                <a:latin typeface="Calibri"/>
                <a:cs typeface="Calibri"/>
              </a:rPr>
              <a:t>Basic </a:t>
            </a:r>
            <a:r>
              <a:rPr sz="641" b="1" spc="-6" dirty="0">
                <a:solidFill>
                  <a:srgbClr val="FFC000"/>
                </a:solidFill>
                <a:latin typeface="Calibri"/>
                <a:cs typeface="Calibri"/>
              </a:rPr>
              <a:t>qualification</a:t>
            </a:r>
            <a:r>
              <a:rPr sz="641" b="1" spc="-3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641" b="1" dirty="0">
                <a:solidFill>
                  <a:srgbClr val="FFC000"/>
                </a:solidFill>
                <a:latin typeface="Calibri"/>
                <a:cs typeface="Calibri"/>
              </a:rPr>
              <a:t>(NQF</a:t>
            </a:r>
            <a:r>
              <a:rPr sz="641" b="1" spc="-3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641" b="1" spc="-13" dirty="0">
                <a:solidFill>
                  <a:srgbClr val="FFC000"/>
                </a:solidFill>
                <a:latin typeface="Calibri"/>
                <a:cs typeface="Calibri"/>
              </a:rPr>
              <a:t>level </a:t>
            </a:r>
            <a:r>
              <a:rPr lang="en-GB" sz="641" b="1" spc="-13" dirty="0">
                <a:solidFill>
                  <a:srgbClr val="FFC000"/>
                </a:solidFill>
                <a:latin typeface="Calibri"/>
                <a:cs typeface="Calibri"/>
              </a:rPr>
              <a:t>5</a:t>
            </a:r>
            <a:r>
              <a:rPr sz="641" b="1" dirty="0">
                <a:solidFill>
                  <a:srgbClr val="FFC000"/>
                </a:solidFill>
                <a:latin typeface="Calibri"/>
                <a:cs typeface="Calibri"/>
              </a:rPr>
              <a:t>)</a:t>
            </a:r>
            <a:r>
              <a:rPr sz="641" b="1" spc="3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641" b="1" dirty="0">
                <a:solidFill>
                  <a:srgbClr val="FFC000"/>
                </a:solidFill>
                <a:latin typeface="Calibri"/>
                <a:cs typeface="Calibri"/>
              </a:rPr>
              <a:t>–</a:t>
            </a:r>
            <a:r>
              <a:rPr sz="641" b="1" spc="6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641" b="1" spc="-6" dirty="0">
                <a:solidFill>
                  <a:srgbClr val="FFC000"/>
                </a:solidFill>
                <a:latin typeface="Calibri"/>
                <a:cs typeface="Calibri"/>
              </a:rPr>
              <a:t>Occupational</a:t>
            </a:r>
            <a:r>
              <a:rPr sz="641" b="1" spc="6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641" b="1" spc="-6" dirty="0">
                <a:solidFill>
                  <a:srgbClr val="FFC000"/>
                </a:solidFill>
                <a:latin typeface="Calibri"/>
                <a:cs typeface="Calibri"/>
              </a:rPr>
              <a:t>Certificate.</a:t>
            </a:r>
            <a:endParaRPr sz="641" b="1" dirty="0">
              <a:solidFill>
                <a:srgbClr val="FFC000"/>
              </a:solidFill>
              <a:latin typeface="Calibri"/>
              <a:cs typeface="Calibri"/>
            </a:endParaRPr>
          </a:p>
          <a:p>
            <a:pPr marL="178772" marR="75337" indent="-115652">
              <a:lnSpc>
                <a:spcPts val="847"/>
              </a:lnSpc>
              <a:spcBef>
                <a:spcPts val="32"/>
              </a:spcBef>
              <a:buFont typeface="Calibri"/>
              <a:buAutoNum type="romanLcPeriod"/>
              <a:tabLst>
                <a:tab pos="179179" algn="l"/>
              </a:tabLst>
            </a:pPr>
            <a:r>
              <a:rPr sz="641" i="1" dirty="0">
                <a:solidFill>
                  <a:srgbClr val="FFFFFF"/>
                </a:solidFill>
                <a:latin typeface="Calibri"/>
                <a:cs typeface="Calibri"/>
              </a:rPr>
              <a:t>Core</a:t>
            </a:r>
            <a:r>
              <a:rPr sz="641" i="1" spc="-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41" i="1" dirty="0">
                <a:solidFill>
                  <a:srgbClr val="FFFFFF"/>
                </a:solidFill>
                <a:latin typeface="Calibri"/>
                <a:cs typeface="Calibri"/>
              </a:rPr>
              <a:t>duties:</a:t>
            </a:r>
            <a:r>
              <a:rPr sz="641" i="1" spc="-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41" i="1" dirty="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sz="641" i="1" spc="-1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41" i="1" dirty="0">
                <a:solidFill>
                  <a:srgbClr val="FFFFFF"/>
                </a:solidFill>
                <a:latin typeface="Calibri"/>
                <a:cs typeface="Calibri"/>
              </a:rPr>
              <a:t>per</a:t>
            </a:r>
            <a:r>
              <a:rPr sz="641" i="1" spc="-1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41" i="1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641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41" i="1" dirty="0">
                <a:solidFill>
                  <a:srgbClr val="FFFFFF"/>
                </a:solidFill>
                <a:latin typeface="Calibri"/>
                <a:cs typeface="Calibri"/>
              </a:rPr>
              <a:t>NRTA;</a:t>
            </a:r>
            <a:r>
              <a:rPr sz="641" i="1" spc="-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41" i="1" dirty="0">
                <a:solidFill>
                  <a:srgbClr val="FFFFFF"/>
                </a:solidFill>
                <a:latin typeface="Calibri"/>
                <a:cs typeface="Calibri"/>
              </a:rPr>
              <a:t>plus</a:t>
            </a:r>
            <a:r>
              <a:rPr sz="641" i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41" i="1" spc="-6" dirty="0">
                <a:solidFill>
                  <a:srgbClr val="FFFFFF"/>
                </a:solidFill>
                <a:latin typeface="Calibri"/>
                <a:cs typeface="Calibri"/>
              </a:rPr>
              <a:t>Crime </a:t>
            </a:r>
            <a:r>
              <a:rPr sz="641" i="1" dirty="0">
                <a:solidFill>
                  <a:srgbClr val="FFFFFF"/>
                </a:solidFill>
                <a:latin typeface="Calibri"/>
                <a:cs typeface="Calibri"/>
              </a:rPr>
              <a:t>prevention,</a:t>
            </a:r>
            <a:r>
              <a:rPr sz="641" i="1" spc="-2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41" i="1" dirty="0">
                <a:solidFill>
                  <a:srgbClr val="FFFFFF"/>
                </a:solidFill>
                <a:latin typeface="Calibri"/>
                <a:cs typeface="Calibri"/>
              </a:rPr>
              <a:t>Metro</a:t>
            </a:r>
            <a:r>
              <a:rPr sz="641" i="1" spc="-2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41" i="1" dirty="0">
                <a:solidFill>
                  <a:srgbClr val="FFFFFF"/>
                </a:solidFill>
                <a:latin typeface="Calibri"/>
                <a:cs typeface="Calibri"/>
              </a:rPr>
              <a:t>Policing</a:t>
            </a:r>
            <a:r>
              <a:rPr sz="641" i="1" spc="-2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41" i="1" spc="-6" dirty="0">
                <a:solidFill>
                  <a:srgbClr val="FFFFFF"/>
                </a:solidFill>
                <a:latin typeface="Calibri"/>
                <a:cs typeface="Calibri"/>
              </a:rPr>
              <a:t>Modules, </a:t>
            </a:r>
            <a:r>
              <a:rPr sz="641" i="1" dirty="0">
                <a:solidFill>
                  <a:srgbClr val="FFFFFF"/>
                </a:solidFill>
                <a:latin typeface="Calibri"/>
                <a:cs typeface="Calibri"/>
              </a:rPr>
              <a:t>Introduction</a:t>
            </a:r>
            <a:r>
              <a:rPr sz="641" i="1" spc="-1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41" i="1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641" i="1" spc="-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41" i="1" dirty="0">
                <a:solidFill>
                  <a:srgbClr val="FFFFFF"/>
                </a:solidFill>
                <a:latin typeface="Calibri"/>
                <a:cs typeface="Calibri"/>
              </a:rPr>
              <a:t>Traffic</a:t>
            </a:r>
            <a:r>
              <a:rPr sz="641" i="1" spc="-2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41" i="1" dirty="0">
                <a:solidFill>
                  <a:srgbClr val="FFFFFF"/>
                </a:solidFill>
                <a:latin typeface="Calibri"/>
                <a:cs typeface="Calibri"/>
              </a:rPr>
              <a:t>Criminology,</a:t>
            </a:r>
            <a:r>
              <a:rPr sz="641" i="1" spc="-2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41" i="1" spc="-6" dirty="0">
                <a:solidFill>
                  <a:srgbClr val="FFFFFF"/>
                </a:solidFill>
                <a:latin typeface="Calibri"/>
                <a:cs typeface="Calibri"/>
              </a:rPr>
              <a:t>Additional </a:t>
            </a:r>
            <a:r>
              <a:rPr sz="641" i="1" dirty="0">
                <a:solidFill>
                  <a:srgbClr val="FFFFFF"/>
                </a:solidFill>
                <a:latin typeface="Calibri"/>
                <a:cs typeface="Calibri"/>
              </a:rPr>
              <a:t>Legal</a:t>
            </a:r>
            <a:r>
              <a:rPr sz="641" i="1" spc="-1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41" i="1" dirty="0">
                <a:solidFill>
                  <a:srgbClr val="FFFFFF"/>
                </a:solidFill>
                <a:latin typeface="Calibri"/>
                <a:cs typeface="Calibri"/>
              </a:rPr>
              <a:t>Subjects</a:t>
            </a:r>
            <a:r>
              <a:rPr sz="641" i="1" spc="-2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41" i="1" dirty="0">
                <a:solidFill>
                  <a:srgbClr val="FFFFFF"/>
                </a:solidFill>
                <a:latin typeface="Calibri"/>
                <a:cs typeface="Calibri"/>
              </a:rPr>
              <a:t>…(modules</a:t>
            </a:r>
            <a:r>
              <a:rPr sz="641" i="1" spc="-1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41" i="1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641" i="1" spc="-1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41" i="1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641" i="1" spc="-1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41" i="1" spc="-6" dirty="0">
                <a:solidFill>
                  <a:srgbClr val="FFFFFF"/>
                </a:solidFill>
                <a:latin typeface="Calibri"/>
                <a:cs typeface="Calibri"/>
              </a:rPr>
              <a:t>finalised</a:t>
            </a:r>
            <a:endParaRPr sz="641" dirty="0">
              <a:latin typeface="Calibri"/>
              <a:cs typeface="Calibri"/>
            </a:endParaRPr>
          </a:p>
          <a:p>
            <a:pPr marL="178772">
              <a:spcBef>
                <a:spcPts val="29"/>
              </a:spcBef>
            </a:pPr>
            <a:r>
              <a:rPr sz="641" i="1" dirty="0">
                <a:solidFill>
                  <a:srgbClr val="FFFFFF"/>
                </a:solidFill>
                <a:latin typeface="Calibri"/>
                <a:cs typeface="Calibri"/>
              </a:rPr>
              <a:t>during</a:t>
            </a:r>
            <a:r>
              <a:rPr sz="641" i="1" spc="-2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41" i="1" dirty="0">
                <a:solidFill>
                  <a:srgbClr val="FFFFFF"/>
                </a:solidFill>
                <a:latin typeface="Calibri"/>
                <a:cs typeface="Calibri"/>
              </a:rPr>
              <a:t>curriculum</a:t>
            </a:r>
            <a:r>
              <a:rPr sz="641" i="1" spc="-2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641" i="1" spc="-6" dirty="0">
                <a:solidFill>
                  <a:srgbClr val="FFFFFF"/>
                </a:solidFill>
                <a:latin typeface="Calibri"/>
                <a:cs typeface="Calibri"/>
              </a:rPr>
              <a:t>development.)</a:t>
            </a:r>
            <a:endParaRPr sz="641" dirty="0">
              <a:latin typeface="Calibri"/>
              <a:cs typeface="Calibri"/>
            </a:endParaRPr>
          </a:p>
        </p:txBody>
      </p:sp>
      <p:grpSp>
        <p:nvGrpSpPr>
          <p:cNvPr id="59" name="object 59"/>
          <p:cNvGrpSpPr/>
          <p:nvPr/>
        </p:nvGrpSpPr>
        <p:grpSpPr>
          <a:xfrm>
            <a:off x="5259520" y="4072039"/>
            <a:ext cx="348194" cy="319687"/>
            <a:chOff x="2473960" y="6349364"/>
            <a:chExt cx="542925" cy="498475"/>
          </a:xfrm>
        </p:grpSpPr>
        <p:sp>
          <p:nvSpPr>
            <p:cNvPr id="60" name="object 60"/>
            <p:cNvSpPr/>
            <p:nvPr/>
          </p:nvSpPr>
          <p:spPr>
            <a:xfrm>
              <a:off x="2480310" y="6355714"/>
              <a:ext cx="530225" cy="485775"/>
            </a:xfrm>
            <a:custGeom>
              <a:avLst/>
              <a:gdLst/>
              <a:ahLst/>
              <a:cxnLst/>
              <a:rect l="l" t="t" r="r" b="b"/>
              <a:pathLst>
                <a:path w="530225" h="485775">
                  <a:moveTo>
                    <a:pt x="242950" y="0"/>
                  </a:moveTo>
                  <a:lnTo>
                    <a:pt x="0" y="242824"/>
                  </a:lnTo>
                  <a:lnTo>
                    <a:pt x="242950" y="485775"/>
                  </a:lnTo>
                  <a:lnTo>
                    <a:pt x="242950" y="364363"/>
                  </a:lnTo>
                  <a:lnTo>
                    <a:pt x="530225" y="364363"/>
                  </a:lnTo>
                  <a:lnTo>
                    <a:pt x="530225" y="121412"/>
                  </a:lnTo>
                  <a:lnTo>
                    <a:pt x="242950" y="121412"/>
                  </a:lnTo>
                  <a:lnTo>
                    <a:pt x="24295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61" name="object 61"/>
            <p:cNvSpPr/>
            <p:nvPr/>
          </p:nvSpPr>
          <p:spPr>
            <a:xfrm>
              <a:off x="2480310" y="6355714"/>
              <a:ext cx="530225" cy="485775"/>
            </a:xfrm>
            <a:custGeom>
              <a:avLst/>
              <a:gdLst/>
              <a:ahLst/>
              <a:cxnLst/>
              <a:rect l="l" t="t" r="r" b="b"/>
              <a:pathLst>
                <a:path w="530225" h="485775">
                  <a:moveTo>
                    <a:pt x="0" y="242824"/>
                  </a:moveTo>
                  <a:lnTo>
                    <a:pt x="242950" y="0"/>
                  </a:lnTo>
                  <a:lnTo>
                    <a:pt x="242950" y="121412"/>
                  </a:lnTo>
                  <a:lnTo>
                    <a:pt x="530225" y="121412"/>
                  </a:lnTo>
                  <a:lnTo>
                    <a:pt x="530225" y="364363"/>
                  </a:lnTo>
                  <a:lnTo>
                    <a:pt x="242950" y="364363"/>
                  </a:lnTo>
                  <a:lnTo>
                    <a:pt x="242950" y="485775"/>
                  </a:lnTo>
                  <a:lnTo>
                    <a:pt x="0" y="242824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grpSp>
        <p:nvGrpSpPr>
          <p:cNvPr id="62" name="object 62"/>
          <p:cNvGrpSpPr/>
          <p:nvPr/>
        </p:nvGrpSpPr>
        <p:grpSpPr>
          <a:xfrm>
            <a:off x="7382486" y="3567033"/>
            <a:ext cx="1100375" cy="1185082"/>
            <a:chOff x="5784215" y="5561929"/>
            <a:chExt cx="1715770" cy="1847850"/>
          </a:xfrm>
        </p:grpSpPr>
        <p:sp>
          <p:nvSpPr>
            <p:cNvPr id="63" name="object 63"/>
            <p:cNvSpPr/>
            <p:nvPr/>
          </p:nvSpPr>
          <p:spPr>
            <a:xfrm>
              <a:off x="5790565" y="5568279"/>
              <a:ext cx="1703070" cy="1835150"/>
            </a:xfrm>
            <a:custGeom>
              <a:avLst/>
              <a:gdLst/>
              <a:ahLst/>
              <a:cxnLst/>
              <a:rect l="l" t="t" r="r" b="b"/>
              <a:pathLst>
                <a:path w="1703070" h="1835150">
                  <a:moveTo>
                    <a:pt x="942920" y="0"/>
                  </a:moveTo>
                  <a:lnTo>
                    <a:pt x="900498" y="1059"/>
                  </a:lnTo>
                  <a:lnTo>
                    <a:pt x="858568" y="4905"/>
                  </a:lnTo>
                  <a:lnTo>
                    <a:pt x="817202" y="11471"/>
                  </a:lnTo>
                  <a:lnTo>
                    <a:pt x="776472" y="20688"/>
                  </a:lnTo>
                  <a:lnTo>
                    <a:pt x="736449" y="32489"/>
                  </a:lnTo>
                  <a:lnTo>
                    <a:pt x="697205" y="46806"/>
                  </a:lnTo>
                  <a:lnTo>
                    <a:pt x="658812" y="63571"/>
                  </a:lnTo>
                  <a:lnTo>
                    <a:pt x="621341" y="82717"/>
                  </a:lnTo>
                  <a:lnTo>
                    <a:pt x="584865" y="104176"/>
                  </a:lnTo>
                  <a:lnTo>
                    <a:pt x="549453" y="127881"/>
                  </a:lnTo>
                  <a:lnTo>
                    <a:pt x="515179" y="153762"/>
                  </a:lnTo>
                  <a:lnTo>
                    <a:pt x="482114" y="181754"/>
                  </a:lnTo>
                  <a:lnTo>
                    <a:pt x="450330" y="211788"/>
                  </a:lnTo>
                  <a:lnTo>
                    <a:pt x="419898" y="243796"/>
                  </a:lnTo>
                  <a:lnTo>
                    <a:pt x="390890" y="277711"/>
                  </a:lnTo>
                  <a:lnTo>
                    <a:pt x="363378" y="313465"/>
                  </a:lnTo>
                  <a:lnTo>
                    <a:pt x="337433" y="350990"/>
                  </a:lnTo>
                  <a:lnTo>
                    <a:pt x="313128" y="390219"/>
                  </a:lnTo>
                  <a:lnTo>
                    <a:pt x="290533" y="431084"/>
                  </a:lnTo>
                  <a:lnTo>
                    <a:pt x="269720" y="473517"/>
                  </a:lnTo>
                  <a:lnTo>
                    <a:pt x="250761" y="517451"/>
                  </a:lnTo>
                  <a:lnTo>
                    <a:pt x="233728" y="562817"/>
                  </a:lnTo>
                  <a:lnTo>
                    <a:pt x="218693" y="609548"/>
                  </a:lnTo>
                  <a:lnTo>
                    <a:pt x="205727" y="657577"/>
                  </a:lnTo>
                  <a:lnTo>
                    <a:pt x="194901" y="706836"/>
                  </a:lnTo>
                  <a:lnTo>
                    <a:pt x="186288" y="757256"/>
                  </a:lnTo>
                  <a:lnTo>
                    <a:pt x="179959" y="808771"/>
                  </a:lnTo>
                  <a:lnTo>
                    <a:pt x="0" y="1000160"/>
                  </a:lnTo>
                  <a:lnTo>
                    <a:pt x="201422" y="1157894"/>
                  </a:lnTo>
                  <a:lnTo>
                    <a:pt x="214260" y="1208774"/>
                  </a:lnTo>
                  <a:lnTo>
                    <a:pt x="229390" y="1258271"/>
                  </a:lnTo>
                  <a:lnTo>
                    <a:pt x="246734" y="1306305"/>
                  </a:lnTo>
                  <a:lnTo>
                    <a:pt x="266214" y="1352794"/>
                  </a:lnTo>
                  <a:lnTo>
                    <a:pt x="287751" y="1397658"/>
                  </a:lnTo>
                  <a:lnTo>
                    <a:pt x="311266" y="1440814"/>
                  </a:lnTo>
                  <a:lnTo>
                    <a:pt x="336681" y="1482181"/>
                  </a:lnTo>
                  <a:lnTo>
                    <a:pt x="363918" y="1521680"/>
                  </a:lnTo>
                  <a:lnTo>
                    <a:pt x="392899" y="1559227"/>
                  </a:lnTo>
                  <a:lnTo>
                    <a:pt x="423545" y="1594742"/>
                  </a:lnTo>
                  <a:lnTo>
                    <a:pt x="455777" y="1628144"/>
                  </a:lnTo>
                  <a:lnTo>
                    <a:pt x="489517" y="1659352"/>
                  </a:lnTo>
                  <a:lnTo>
                    <a:pt x="524687" y="1688284"/>
                  </a:lnTo>
                  <a:lnTo>
                    <a:pt x="561208" y="1714860"/>
                  </a:lnTo>
                  <a:lnTo>
                    <a:pt x="599002" y="1738997"/>
                  </a:lnTo>
                  <a:lnTo>
                    <a:pt x="637990" y="1760615"/>
                  </a:lnTo>
                  <a:lnTo>
                    <a:pt x="678095" y="1779632"/>
                  </a:lnTo>
                  <a:lnTo>
                    <a:pt x="719237" y="1795968"/>
                  </a:lnTo>
                  <a:lnTo>
                    <a:pt x="761339" y="1809541"/>
                  </a:lnTo>
                  <a:lnTo>
                    <a:pt x="804321" y="1820270"/>
                  </a:lnTo>
                  <a:lnTo>
                    <a:pt x="848106" y="1828073"/>
                  </a:lnTo>
                  <a:lnTo>
                    <a:pt x="891297" y="1832790"/>
                  </a:lnTo>
                  <a:lnTo>
                    <a:pt x="934139" y="1834585"/>
                  </a:lnTo>
                  <a:lnTo>
                    <a:pt x="976561" y="1833526"/>
                  </a:lnTo>
                  <a:lnTo>
                    <a:pt x="1018491" y="1829679"/>
                  </a:lnTo>
                  <a:lnTo>
                    <a:pt x="1059857" y="1823114"/>
                  </a:lnTo>
                  <a:lnTo>
                    <a:pt x="1100587" y="1813897"/>
                  </a:lnTo>
                  <a:lnTo>
                    <a:pt x="1140610" y="1802096"/>
                  </a:lnTo>
                  <a:lnTo>
                    <a:pt x="1179854" y="1787779"/>
                  </a:lnTo>
                  <a:lnTo>
                    <a:pt x="1218247" y="1771014"/>
                  </a:lnTo>
                  <a:lnTo>
                    <a:pt x="1255718" y="1751868"/>
                  </a:lnTo>
                  <a:lnTo>
                    <a:pt x="1292194" y="1730409"/>
                  </a:lnTo>
                  <a:lnTo>
                    <a:pt x="1327606" y="1706704"/>
                  </a:lnTo>
                  <a:lnTo>
                    <a:pt x="1361880" y="1680823"/>
                  </a:lnTo>
                  <a:lnTo>
                    <a:pt x="1394945" y="1652831"/>
                  </a:lnTo>
                  <a:lnTo>
                    <a:pt x="1426729" y="1622797"/>
                  </a:lnTo>
                  <a:lnTo>
                    <a:pt x="1457161" y="1590789"/>
                  </a:lnTo>
                  <a:lnTo>
                    <a:pt x="1486169" y="1556874"/>
                  </a:lnTo>
                  <a:lnTo>
                    <a:pt x="1513681" y="1521120"/>
                  </a:lnTo>
                  <a:lnTo>
                    <a:pt x="1539626" y="1483595"/>
                  </a:lnTo>
                  <a:lnTo>
                    <a:pt x="1563931" y="1444366"/>
                  </a:lnTo>
                  <a:lnTo>
                    <a:pt x="1586526" y="1403501"/>
                  </a:lnTo>
                  <a:lnTo>
                    <a:pt x="1607339" y="1361068"/>
                  </a:lnTo>
                  <a:lnTo>
                    <a:pt x="1626298" y="1317134"/>
                  </a:lnTo>
                  <a:lnTo>
                    <a:pt x="1643331" y="1271768"/>
                  </a:lnTo>
                  <a:lnTo>
                    <a:pt x="1658366" y="1225037"/>
                  </a:lnTo>
                  <a:lnTo>
                    <a:pt x="1671332" y="1177008"/>
                  </a:lnTo>
                  <a:lnTo>
                    <a:pt x="1682158" y="1127749"/>
                  </a:lnTo>
                  <a:lnTo>
                    <a:pt x="1690771" y="1077329"/>
                  </a:lnTo>
                  <a:lnTo>
                    <a:pt x="1697101" y="1025814"/>
                  </a:lnTo>
                  <a:lnTo>
                    <a:pt x="1701028" y="973956"/>
                  </a:lnTo>
                  <a:lnTo>
                    <a:pt x="1702521" y="922517"/>
                  </a:lnTo>
                  <a:lnTo>
                    <a:pt x="1701636" y="871583"/>
                  </a:lnTo>
                  <a:lnTo>
                    <a:pt x="1698429" y="821242"/>
                  </a:lnTo>
                  <a:lnTo>
                    <a:pt x="1692958" y="771577"/>
                  </a:lnTo>
                  <a:lnTo>
                    <a:pt x="1685278" y="722676"/>
                  </a:lnTo>
                  <a:lnTo>
                    <a:pt x="1675447" y="674625"/>
                  </a:lnTo>
                  <a:lnTo>
                    <a:pt x="1663519" y="627509"/>
                  </a:lnTo>
                  <a:lnTo>
                    <a:pt x="1649553" y="581414"/>
                  </a:lnTo>
                  <a:lnTo>
                    <a:pt x="1633604" y="536428"/>
                  </a:lnTo>
                  <a:lnTo>
                    <a:pt x="1615728" y="492634"/>
                  </a:lnTo>
                  <a:lnTo>
                    <a:pt x="1595983" y="450121"/>
                  </a:lnTo>
                  <a:lnTo>
                    <a:pt x="1574425" y="408973"/>
                  </a:lnTo>
                  <a:lnTo>
                    <a:pt x="1551110" y="369276"/>
                  </a:lnTo>
                  <a:lnTo>
                    <a:pt x="1526094" y="331117"/>
                  </a:lnTo>
                  <a:lnTo>
                    <a:pt x="1499435" y="294582"/>
                  </a:lnTo>
                  <a:lnTo>
                    <a:pt x="1471188" y="259757"/>
                  </a:lnTo>
                  <a:lnTo>
                    <a:pt x="1441410" y="226727"/>
                  </a:lnTo>
                  <a:lnTo>
                    <a:pt x="1410157" y="195579"/>
                  </a:lnTo>
                  <a:lnTo>
                    <a:pt x="1377487" y="166398"/>
                  </a:lnTo>
                  <a:lnTo>
                    <a:pt x="1343455" y="139271"/>
                  </a:lnTo>
                  <a:lnTo>
                    <a:pt x="1308117" y="114284"/>
                  </a:lnTo>
                  <a:lnTo>
                    <a:pt x="1271531" y="91523"/>
                  </a:lnTo>
                  <a:lnTo>
                    <a:pt x="1233753" y="71073"/>
                  </a:lnTo>
                  <a:lnTo>
                    <a:pt x="1194839" y="53022"/>
                  </a:lnTo>
                  <a:lnTo>
                    <a:pt x="1154845" y="37453"/>
                  </a:lnTo>
                  <a:lnTo>
                    <a:pt x="1113829" y="24455"/>
                  </a:lnTo>
                  <a:lnTo>
                    <a:pt x="1071846" y="14113"/>
                  </a:lnTo>
                  <a:lnTo>
                    <a:pt x="1028954" y="6512"/>
                  </a:lnTo>
                  <a:lnTo>
                    <a:pt x="985762" y="1795"/>
                  </a:lnTo>
                  <a:lnTo>
                    <a:pt x="9429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64" name="object 64"/>
            <p:cNvSpPr/>
            <p:nvPr/>
          </p:nvSpPr>
          <p:spPr>
            <a:xfrm>
              <a:off x="5790565" y="5568279"/>
              <a:ext cx="1703070" cy="1835150"/>
            </a:xfrm>
            <a:custGeom>
              <a:avLst/>
              <a:gdLst/>
              <a:ahLst/>
              <a:cxnLst/>
              <a:rect l="l" t="t" r="r" b="b"/>
              <a:pathLst>
                <a:path w="1703070" h="1835150">
                  <a:moveTo>
                    <a:pt x="0" y="1000160"/>
                  </a:moveTo>
                  <a:lnTo>
                    <a:pt x="179959" y="808771"/>
                  </a:lnTo>
                  <a:lnTo>
                    <a:pt x="186288" y="757256"/>
                  </a:lnTo>
                  <a:lnTo>
                    <a:pt x="194901" y="706836"/>
                  </a:lnTo>
                  <a:lnTo>
                    <a:pt x="205727" y="657577"/>
                  </a:lnTo>
                  <a:lnTo>
                    <a:pt x="218693" y="609548"/>
                  </a:lnTo>
                  <a:lnTo>
                    <a:pt x="233728" y="562817"/>
                  </a:lnTo>
                  <a:lnTo>
                    <a:pt x="250761" y="517451"/>
                  </a:lnTo>
                  <a:lnTo>
                    <a:pt x="269720" y="473517"/>
                  </a:lnTo>
                  <a:lnTo>
                    <a:pt x="290533" y="431084"/>
                  </a:lnTo>
                  <a:lnTo>
                    <a:pt x="313128" y="390219"/>
                  </a:lnTo>
                  <a:lnTo>
                    <a:pt x="337433" y="350990"/>
                  </a:lnTo>
                  <a:lnTo>
                    <a:pt x="363378" y="313465"/>
                  </a:lnTo>
                  <a:lnTo>
                    <a:pt x="390890" y="277711"/>
                  </a:lnTo>
                  <a:lnTo>
                    <a:pt x="419898" y="243796"/>
                  </a:lnTo>
                  <a:lnTo>
                    <a:pt x="450330" y="211788"/>
                  </a:lnTo>
                  <a:lnTo>
                    <a:pt x="482114" y="181754"/>
                  </a:lnTo>
                  <a:lnTo>
                    <a:pt x="515179" y="153762"/>
                  </a:lnTo>
                  <a:lnTo>
                    <a:pt x="549453" y="127881"/>
                  </a:lnTo>
                  <a:lnTo>
                    <a:pt x="584865" y="104176"/>
                  </a:lnTo>
                  <a:lnTo>
                    <a:pt x="621341" y="82717"/>
                  </a:lnTo>
                  <a:lnTo>
                    <a:pt x="658812" y="63571"/>
                  </a:lnTo>
                  <a:lnTo>
                    <a:pt x="697205" y="46806"/>
                  </a:lnTo>
                  <a:lnTo>
                    <a:pt x="736449" y="32489"/>
                  </a:lnTo>
                  <a:lnTo>
                    <a:pt x="776472" y="20688"/>
                  </a:lnTo>
                  <a:lnTo>
                    <a:pt x="817202" y="11471"/>
                  </a:lnTo>
                  <a:lnTo>
                    <a:pt x="858568" y="4905"/>
                  </a:lnTo>
                  <a:lnTo>
                    <a:pt x="900498" y="1059"/>
                  </a:lnTo>
                  <a:lnTo>
                    <a:pt x="942920" y="0"/>
                  </a:lnTo>
                  <a:lnTo>
                    <a:pt x="985762" y="1795"/>
                  </a:lnTo>
                  <a:lnTo>
                    <a:pt x="1028954" y="6512"/>
                  </a:lnTo>
                  <a:lnTo>
                    <a:pt x="1071846" y="14113"/>
                  </a:lnTo>
                  <a:lnTo>
                    <a:pt x="1113829" y="24455"/>
                  </a:lnTo>
                  <a:lnTo>
                    <a:pt x="1154845" y="37453"/>
                  </a:lnTo>
                  <a:lnTo>
                    <a:pt x="1194839" y="53022"/>
                  </a:lnTo>
                  <a:lnTo>
                    <a:pt x="1233753" y="71073"/>
                  </a:lnTo>
                  <a:lnTo>
                    <a:pt x="1271531" y="91523"/>
                  </a:lnTo>
                  <a:lnTo>
                    <a:pt x="1308117" y="114284"/>
                  </a:lnTo>
                  <a:lnTo>
                    <a:pt x="1343455" y="139271"/>
                  </a:lnTo>
                  <a:lnTo>
                    <a:pt x="1377487" y="166398"/>
                  </a:lnTo>
                  <a:lnTo>
                    <a:pt x="1410157" y="195579"/>
                  </a:lnTo>
                  <a:lnTo>
                    <a:pt x="1441410" y="226727"/>
                  </a:lnTo>
                  <a:lnTo>
                    <a:pt x="1471188" y="259757"/>
                  </a:lnTo>
                  <a:lnTo>
                    <a:pt x="1499435" y="294582"/>
                  </a:lnTo>
                  <a:lnTo>
                    <a:pt x="1526094" y="331117"/>
                  </a:lnTo>
                  <a:lnTo>
                    <a:pt x="1551110" y="369276"/>
                  </a:lnTo>
                  <a:lnTo>
                    <a:pt x="1574425" y="408973"/>
                  </a:lnTo>
                  <a:lnTo>
                    <a:pt x="1595983" y="450121"/>
                  </a:lnTo>
                  <a:lnTo>
                    <a:pt x="1615728" y="492634"/>
                  </a:lnTo>
                  <a:lnTo>
                    <a:pt x="1633604" y="536428"/>
                  </a:lnTo>
                  <a:lnTo>
                    <a:pt x="1649553" y="581414"/>
                  </a:lnTo>
                  <a:lnTo>
                    <a:pt x="1663519" y="627509"/>
                  </a:lnTo>
                  <a:lnTo>
                    <a:pt x="1675447" y="674625"/>
                  </a:lnTo>
                  <a:lnTo>
                    <a:pt x="1685278" y="722676"/>
                  </a:lnTo>
                  <a:lnTo>
                    <a:pt x="1692958" y="771577"/>
                  </a:lnTo>
                  <a:lnTo>
                    <a:pt x="1698429" y="821242"/>
                  </a:lnTo>
                  <a:lnTo>
                    <a:pt x="1701636" y="871583"/>
                  </a:lnTo>
                  <a:lnTo>
                    <a:pt x="1702521" y="922517"/>
                  </a:lnTo>
                  <a:lnTo>
                    <a:pt x="1701028" y="973956"/>
                  </a:lnTo>
                  <a:lnTo>
                    <a:pt x="1697101" y="1025814"/>
                  </a:lnTo>
                  <a:lnTo>
                    <a:pt x="1690771" y="1077329"/>
                  </a:lnTo>
                  <a:lnTo>
                    <a:pt x="1682158" y="1127749"/>
                  </a:lnTo>
                  <a:lnTo>
                    <a:pt x="1671332" y="1177008"/>
                  </a:lnTo>
                  <a:lnTo>
                    <a:pt x="1658366" y="1225037"/>
                  </a:lnTo>
                  <a:lnTo>
                    <a:pt x="1643331" y="1271768"/>
                  </a:lnTo>
                  <a:lnTo>
                    <a:pt x="1626298" y="1317134"/>
                  </a:lnTo>
                  <a:lnTo>
                    <a:pt x="1607339" y="1361068"/>
                  </a:lnTo>
                  <a:lnTo>
                    <a:pt x="1586526" y="1403501"/>
                  </a:lnTo>
                  <a:lnTo>
                    <a:pt x="1563931" y="1444366"/>
                  </a:lnTo>
                  <a:lnTo>
                    <a:pt x="1539626" y="1483595"/>
                  </a:lnTo>
                  <a:lnTo>
                    <a:pt x="1513681" y="1521120"/>
                  </a:lnTo>
                  <a:lnTo>
                    <a:pt x="1486169" y="1556874"/>
                  </a:lnTo>
                  <a:lnTo>
                    <a:pt x="1457161" y="1590789"/>
                  </a:lnTo>
                  <a:lnTo>
                    <a:pt x="1426729" y="1622797"/>
                  </a:lnTo>
                  <a:lnTo>
                    <a:pt x="1394945" y="1652831"/>
                  </a:lnTo>
                  <a:lnTo>
                    <a:pt x="1361880" y="1680823"/>
                  </a:lnTo>
                  <a:lnTo>
                    <a:pt x="1327606" y="1706704"/>
                  </a:lnTo>
                  <a:lnTo>
                    <a:pt x="1292194" y="1730409"/>
                  </a:lnTo>
                  <a:lnTo>
                    <a:pt x="1255718" y="1751868"/>
                  </a:lnTo>
                  <a:lnTo>
                    <a:pt x="1218247" y="1771014"/>
                  </a:lnTo>
                  <a:lnTo>
                    <a:pt x="1179854" y="1787779"/>
                  </a:lnTo>
                  <a:lnTo>
                    <a:pt x="1140610" y="1802096"/>
                  </a:lnTo>
                  <a:lnTo>
                    <a:pt x="1100587" y="1813897"/>
                  </a:lnTo>
                  <a:lnTo>
                    <a:pt x="1059857" y="1823114"/>
                  </a:lnTo>
                  <a:lnTo>
                    <a:pt x="1018491" y="1829679"/>
                  </a:lnTo>
                  <a:lnTo>
                    <a:pt x="976561" y="1833526"/>
                  </a:lnTo>
                  <a:lnTo>
                    <a:pt x="934139" y="1834585"/>
                  </a:lnTo>
                  <a:lnTo>
                    <a:pt x="891297" y="1832790"/>
                  </a:lnTo>
                  <a:lnTo>
                    <a:pt x="848106" y="1828073"/>
                  </a:lnTo>
                  <a:lnTo>
                    <a:pt x="804321" y="1820270"/>
                  </a:lnTo>
                  <a:lnTo>
                    <a:pt x="761339" y="1809541"/>
                  </a:lnTo>
                  <a:lnTo>
                    <a:pt x="719237" y="1795968"/>
                  </a:lnTo>
                  <a:lnTo>
                    <a:pt x="678095" y="1779632"/>
                  </a:lnTo>
                  <a:lnTo>
                    <a:pt x="637990" y="1760615"/>
                  </a:lnTo>
                  <a:lnTo>
                    <a:pt x="599002" y="1738997"/>
                  </a:lnTo>
                  <a:lnTo>
                    <a:pt x="561208" y="1714860"/>
                  </a:lnTo>
                  <a:lnTo>
                    <a:pt x="524687" y="1688284"/>
                  </a:lnTo>
                  <a:lnTo>
                    <a:pt x="489517" y="1659352"/>
                  </a:lnTo>
                  <a:lnTo>
                    <a:pt x="455777" y="1628144"/>
                  </a:lnTo>
                  <a:lnTo>
                    <a:pt x="423545" y="1594742"/>
                  </a:lnTo>
                  <a:lnTo>
                    <a:pt x="392899" y="1559227"/>
                  </a:lnTo>
                  <a:lnTo>
                    <a:pt x="363918" y="1521680"/>
                  </a:lnTo>
                  <a:lnTo>
                    <a:pt x="336681" y="1482181"/>
                  </a:lnTo>
                  <a:lnTo>
                    <a:pt x="311266" y="1440814"/>
                  </a:lnTo>
                  <a:lnTo>
                    <a:pt x="287751" y="1397658"/>
                  </a:lnTo>
                  <a:lnTo>
                    <a:pt x="266214" y="1352794"/>
                  </a:lnTo>
                  <a:lnTo>
                    <a:pt x="246734" y="1306305"/>
                  </a:lnTo>
                  <a:lnTo>
                    <a:pt x="229390" y="1258271"/>
                  </a:lnTo>
                  <a:lnTo>
                    <a:pt x="214260" y="1208774"/>
                  </a:lnTo>
                  <a:lnTo>
                    <a:pt x="201422" y="1157894"/>
                  </a:lnTo>
                  <a:lnTo>
                    <a:pt x="0" y="1000160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7698264" y="3757320"/>
            <a:ext cx="655161" cy="687385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7737" marR="3258" algn="ctr">
              <a:lnSpc>
                <a:spcPct val="109700"/>
              </a:lnSpc>
              <a:spcBef>
                <a:spcPts val="64"/>
              </a:spcBef>
            </a:pPr>
            <a:r>
              <a:rPr sz="577" b="1" dirty="0">
                <a:solidFill>
                  <a:srgbClr val="FFFFFF"/>
                </a:solidFill>
                <a:latin typeface="Calibri"/>
                <a:cs typeface="Calibri"/>
              </a:rPr>
              <a:t>Note</a:t>
            </a:r>
            <a:r>
              <a:rPr sz="577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sz="577" spc="-1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77" spc="-6" dirty="0">
                <a:solidFill>
                  <a:srgbClr val="FFFFFF"/>
                </a:solidFill>
                <a:latin typeface="Calibri"/>
                <a:cs typeface="Calibri"/>
              </a:rPr>
              <a:t>Metro</a:t>
            </a:r>
            <a:r>
              <a:rPr sz="577" dirty="0">
                <a:solidFill>
                  <a:srgbClr val="FFFFFF"/>
                </a:solidFill>
                <a:latin typeface="Calibri"/>
                <a:cs typeface="Calibri"/>
              </a:rPr>
              <a:t> Policing</a:t>
            </a:r>
            <a:r>
              <a:rPr sz="577" spc="-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77" spc="-6" dirty="0">
                <a:solidFill>
                  <a:srgbClr val="FFFFFF"/>
                </a:solidFill>
                <a:latin typeface="Calibri"/>
                <a:cs typeface="Calibri"/>
              </a:rPr>
              <a:t>Modules</a:t>
            </a:r>
            <a:r>
              <a:rPr sz="577" spc="32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77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577" spc="-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77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577" spc="-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77" spc="-6" dirty="0">
                <a:solidFill>
                  <a:srgbClr val="FFFFFF"/>
                </a:solidFill>
                <a:latin typeface="Calibri"/>
                <a:cs typeface="Calibri"/>
              </a:rPr>
              <a:t>harvested</a:t>
            </a:r>
            <a:r>
              <a:rPr sz="577" dirty="0">
                <a:solidFill>
                  <a:srgbClr val="FFFFFF"/>
                </a:solidFill>
                <a:latin typeface="Calibri"/>
                <a:cs typeface="Calibri"/>
              </a:rPr>
              <a:t> from</a:t>
            </a:r>
            <a:r>
              <a:rPr sz="577" spc="-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77" dirty="0">
                <a:solidFill>
                  <a:srgbClr val="FFFFFF"/>
                </a:solidFill>
                <a:latin typeface="Calibri"/>
                <a:cs typeface="Calibri"/>
              </a:rPr>
              <a:t>new</a:t>
            </a:r>
            <a:r>
              <a:rPr sz="577" spc="-6" dirty="0">
                <a:solidFill>
                  <a:srgbClr val="FFFFFF"/>
                </a:solidFill>
                <a:latin typeface="Calibri"/>
                <a:cs typeface="Calibri"/>
              </a:rPr>
              <a:t> Metro</a:t>
            </a:r>
            <a:r>
              <a:rPr sz="577" spc="32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77" spc="-6" dirty="0">
                <a:solidFill>
                  <a:srgbClr val="FFFFFF"/>
                </a:solidFill>
                <a:latin typeface="Calibri"/>
                <a:cs typeface="Calibri"/>
              </a:rPr>
              <a:t>Policing</a:t>
            </a:r>
            <a:r>
              <a:rPr sz="577" dirty="0">
                <a:solidFill>
                  <a:srgbClr val="FFFFFF"/>
                </a:solidFill>
                <a:latin typeface="Calibri"/>
                <a:cs typeface="Calibri"/>
              </a:rPr>
              <a:t> qualification</a:t>
            </a:r>
            <a:r>
              <a:rPr sz="577" spc="10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77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577" spc="-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77" spc="-16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577" dirty="0">
                <a:solidFill>
                  <a:srgbClr val="FFFFFF"/>
                </a:solidFill>
                <a:latin typeface="Calibri"/>
                <a:cs typeface="Calibri"/>
              </a:rPr>
              <a:t> developed</a:t>
            </a:r>
            <a:r>
              <a:rPr sz="577" spc="-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77" dirty="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sz="577" spc="-13" dirty="0">
                <a:solidFill>
                  <a:srgbClr val="FFFFFF"/>
                </a:solidFill>
                <a:latin typeface="Calibri"/>
                <a:cs typeface="Calibri"/>
              </a:rPr>
              <a:t>SAPS</a:t>
            </a:r>
            <a:r>
              <a:rPr sz="577" dirty="0">
                <a:solidFill>
                  <a:srgbClr val="FFFFFF"/>
                </a:solidFill>
                <a:latin typeface="Calibri"/>
                <a:cs typeface="Calibri"/>
              </a:rPr>
              <a:t> and</a:t>
            </a:r>
            <a:r>
              <a:rPr sz="577" spc="-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77" spc="-6" dirty="0">
                <a:solidFill>
                  <a:srgbClr val="FFFFFF"/>
                </a:solidFill>
                <a:latin typeface="Calibri"/>
                <a:cs typeface="Calibri"/>
              </a:rPr>
              <a:t>Metros.</a:t>
            </a:r>
            <a:endParaRPr sz="577" dirty="0">
              <a:latin typeface="Calibri"/>
              <a:cs typeface="Calibri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5210650" y="4867365"/>
            <a:ext cx="3267731" cy="1185082"/>
            <a:chOff x="2397760" y="7589484"/>
            <a:chExt cx="5095240" cy="1847850"/>
          </a:xfrm>
        </p:grpSpPr>
        <p:sp>
          <p:nvSpPr>
            <p:cNvPr id="67" name="object 67"/>
            <p:cNvSpPr/>
            <p:nvPr/>
          </p:nvSpPr>
          <p:spPr>
            <a:xfrm>
              <a:off x="2404110" y="8401684"/>
              <a:ext cx="613410" cy="543560"/>
            </a:xfrm>
            <a:custGeom>
              <a:avLst/>
              <a:gdLst/>
              <a:ahLst/>
              <a:cxnLst/>
              <a:rect l="l" t="t" r="r" b="b"/>
              <a:pathLst>
                <a:path w="613410" h="543559">
                  <a:moveTo>
                    <a:pt x="271779" y="0"/>
                  </a:moveTo>
                  <a:lnTo>
                    <a:pt x="0" y="271780"/>
                  </a:lnTo>
                  <a:lnTo>
                    <a:pt x="271779" y="543560"/>
                  </a:lnTo>
                  <a:lnTo>
                    <a:pt x="271779" y="407669"/>
                  </a:lnTo>
                  <a:lnTo>
                    <a:pt x="613409" y="407669"/>
                  </a:lnTo>
                  <a:lnTo>
                    <a:pt x="613409" y="135890"/>
                  </a:lnTo>
                  <a:lnTo>
                    <a:pt x="271779" y="135890"/>
                  </a:lnTo>
                  <a:lnTo>
                    <a:pt x="271779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68" name="object 68"/>
            <p:cNvSpPr/>
            <p:nvPr/>
          </p:nvSpPr>
          <p:spPr>
            <a:xfrm>
              <a:off x="2404110" y="8401684"/>
              <a:ext cx="613410" cy="543560"/>
            </a:xfrm>
            <a:custGeom>
              <a:avLst/>
              <a:gdLst/>
              <a:ahLst/>
              <a:cxnLst/>
              <a:rect l="l" t="t" r="r" b="b"/>
              <a:pathLst>
                <a:path w="613410" h="543559">
                  <a:moveTo>
                    <a:pt x="0" y="271780"/>
                  </a:moveTo>
                  <a:lnTo>
                    <a:pt x="271779" y="0"/>
                  </a:lnTo>
                  <a:lnTo>
                    <a:pt x="271779" y="135890"/>
                  </a:lnTo>
                  <a:lnTo>
                    <a:pt x="613409" y="135890"/>
                  </a:lnTo>
                  <a:lnTo>
                    <a:pt x="613409" y="407669"/>
                  </a:lnTo>
                  <a:lnTo>
                    <a:pt x="271779" y="407669"/>
                  </a:lnTo>
                  <a:lnTo>
                    <a:pt x="271779" y="543560"/>
                  </a:lnTo>
                  <a:lnTo>
                    <a:pt x="0" y="271780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69" name="object 69"/>
            <p:cNvSpPr/>
            <p:nvPr/>
          </p:nvSpPr>
          <p:spPr>
            <a:xfrm>
              <a:off x="5783580" y="7595834"/>
              <a:ext cx="1703070" cy="1835150"/>
            </a:xfrm>
            <a:custGeom>
              <a:avLst/>
              <a:gdLst/>
              <a:ahLst/>
              <a:cxnLst/>
              <a:rect l="l" t="t" r="r" b="b"/>
              <a:pathLst>
                <a:path w="1703070" h="1835150">
                  <a:moveTo>
                    <a:pt x="942920" y="0"/>
                  </a:moveTo>
                  <a:lnTo>
                    <a:pt x="900498" y="1059"/>
                  </a:lnTo>
                  <a:lnTo>
                    <a:pt x="858568" y="4905"/>
                  </a:lnTo>
                  <a:lnTo>
                    <a:pt x="817202" y="11471"/>
                  </a:lnTo>
                  <a:lnTo>
                    <a:pt x="776472" y="20688"/>
                  </a:lnTo>
                  <a:lnTo>
                    <a:pt x="736449" y="32489"/>
                  </a:lnTo>
                  <a:lnTo>
                    <a:pt x="697205" y="46806"/>
                  </a:lnTo>
                  <a:lnTo>
                    <a:pt x="658812" y="63571"/>
                  </a:lnTo>
                  <a:lnTo>
                    <a:pt x="621341" y="82717"/>
                  </a:lnTo>
                  <a:lnTo>
                    <a:pt x="584865" y="104176"/>
                  </a:lnTo>
                  <a:lnTo>
                    <a:pt x="549453" y="127881"/>
                  </a:lnTo>
                  <a:lnTo>
                    <a:pt x="515179" y="153762"/>
                  </a:lnTo>
                  <a:lnTo>
                    <a:pt x="482114" y="181754"/>
                  </a:lnTo>
                  <a:lnTo>
                    <a:pt x="450330" y="211788"/>
                  </a:lnTo>
                  <a:lnTo>
                    <a:pt x="419898" y="243796"/>
                  </a:lnTo>
                  <a:lnTo>
                    <a:pt x="390890" y="277711"/>
                  </a:lnTo>
                  <a:lnTo>
                    <a:pt x="363378" y="313465"/>
                  </a:lnTo>
                  <a:lnTo>
                    <a:pt x="337433" y="350990"/>
                  </a:lnTo>
                  <a:lnTo>
                    <a:pt x="313128" y="390219"/>
                  </a:lnTo>
                  <a:lnTo>
                    <a:pt x="290533" y="431084"/>
                  </a:lnTo>
                  <a:lnTo>
                    <a:pt x="269720" y="473517"/>
                  </a:lnTo>
                  <a:lnTo>
                    <a:pt x="250761" y="517451"/>
                  </a:lnTo>
                  <a:lnTo>
                    <a:pt x="233728" y="562817"/>
                  </a:lnTo>
                  <a:lnTo>
                    <a:pt x="218693" y="609548"/>
                  </a:lnTo>
                  <a:lnTo>
                    <a:pt x="205727" y="657577"/>
                  </a:lnTo>
                  <a:lnTo>
                    <a:pt x="194901" y="706836"/>
                  </a:lnTo>
                  <a:lnTo>
                    <a:pt x="186288" y="757256"/>
                  </a:lnTo>
                  <a:lnTo>
                    <a:pt x="179959" y="808771"/>
                  </a:lnTo>
                  <a:lnTo>
                    <a:pt x="0" y="1000160"/>
                  </a:lnTo>
                  <a:lnTo>
                    <a:pt x="201422" y="1157894"/>
                  </a:lnTo>
                  <a:lnTo>
                    <a:pt x="214260" y="1208774"/>
                  </a:lnTo>
                  <a:lnTo>
                    <a:pt x="229390" y="1258271"/>
                  </a:lnTo>
                  <a:lnTo>
                    <a:pt x="246734" y="1306305"/>
                  </a:lnTo>
                  <a:lnTo>
                    <a:pt x="266214" y="1352795"/>
                  </a:lnTo>
                  <a:lnTo>
                    <a:pt x="287751" y="1397658"/>
                  </a:lnTo>
                  <a:lnTo>
                    <a:pt x="311266" y="1440815"/>
                  </a:lnTo>
                  <a:lnTo>
                    <a:pt x="336681" y="1482183"/>
                  </a:lnTo>
                  <a:lnTo>
                    <a:pt x="363918" y="1521682"/>
                  </a:lnTo>
                  <a:lnTo>
                    <a:pt x="392899" y="1559230"/>
                  </a:lnTo>
                  <a:lnTo>
                    <a:pt x="423545" y="1594746"/>
                  </a:lnTo>
                  <a:lnTo>
                    <a:pt x="455777" y="1628150"/>
                  </a:lnTo>
                  <a:lnTo>
                    <a:pt x="489517" y="1659359"/>
                  </a:lnTo>
                  <a:lnTo>
                    <a:pt x="524687" y="1688293"/>
                  </a:lnTo>
                  <a:lnTo>
                    <a:pt x="561208" y="1714871"/>
                  </a:lnTo>
                  <a:lnTo>
                    <a:pt x="599002" y="1739011"/>
                  </a:lnTo>
                  <a:lnTo>
                    <a:pt x="637990" y="1760631"/>
                  </a:lnTo>
                  <a:lnTo>
                    <a:pt x="678095" y="1779652"/>
                  </a:lnTo>
                  <a:lnTo>
                    <a:pt x="719237" y="1795992"/>
                  </a:lnTo>
                  <a:lnTo>
                    <a:pt x="761339" y="1809569"/>
                  </a:lnTo>
                  <a:lnTo>
                    <a:pt x="804321" y="1820302"/>
                  </a:lnTo>
                  <a:lnTo>
                    <a:pt x="848105" y="1828111"/>
                  </a:lnTo>
                  <a:lnTo>
                    <a:pt x="891297" y="1832828"/>
                  </a:lnTo>
                  <a:lnTo>
                    <a:pt x="934139" y="1834623"/>
                  </a:lnTo>
                  <a:lnTo>
                    <a:pt x="976561" y="1833563"/>
                  </a:lnTo>
                  <a:lnTo>
                    <a:pt x="1018491" y="1829716"/>
                  </a:lnTo>
                  <a:lnTo>
                    <a:pt x="1059857" y="1823149"/>
                  </a:lnTo>
                  <a:lnTo>
                    <a:pt x="1100587" y="1813931"/>
                  </a:lnTo>
                  <a:lnTo>
                    <a:pt x="1140610" y="1802128"/>
                  </a:lnTo>
                  <a:lnTo>
                    <a:pt x="1179854" y="1787810"/>
                  </a:lnTo>
                  <a:lnTo>
                    <a:pt x="1218247" y="1771043"/>
                  </a:lnTo>
                  <a:lnTo>
                    <a:pt x="1255718" y="1751895"/>
                  </a:lnTo>
                  <a:lnTo>
                    <a:pt x="1292194" y="1730434"/>
                  </a:lnTo>
                  <a:lnTo>
                    <a:pt x="1327606" y="1706728"/>
                  </a:lnTo>
                  <a:lnTo>
                    <a:pt x="1361880" y="1680845"/>
                  </a:lnTo>
                  <a:lnTo>
                    <a:pt x="1394945" y="1652851"/>
                  </a:lnTo>
                  <a:lnTo>
                    <a:pt x="1426729" y="1622815"/>
                  </a:lnTo>
                  <a:lnTo>
                    <a:pt x="1457161" y="1590805"/>
                  </a:lnTo>
                  <a:lnTo>
                    <a:pt x="1486169" y="1556888"/>
                  </a:lnTo>
                  <a:lnTo>
                    <a:pt x="1513681" y="1521132"/>
                  </a:lnTo>
                  <a:lnTo>
                    <a:pt x="1539626" y="1483605"/>
                  </a:lnTo>
                  <a:lnTo>
                    <a:pt x="1563931" y="1444375"/>
                  </a:lnTo>
                  <a:lnTo>
                    <a:pt x="1586526" y="1403508"/>
                  </a:lnTo>
                  <a:lnTo>
                    <a:pt x="1607339" y="1361074"/>
                  </a:lnTo>
                  <a:lnTo>
                    <a:pt x="1626298" y="1317139"/>
                  </a:lnTo>
                  <a:lnTo>
                    <a:pt x="1643331" y="1271771"/>
                  </a:lnTo>
                  <a:lnTo>
                    <a:pt x="1658366" y="1225039"/>
                  </a:lnTo>
                  <a:lnTo>
                    <a:pt x="1671332" y="1177009"/>
                  </a:lnTo>
                  <a:lnTo>
                    <a:pt x="1682158" y="1127750"/>
                  </a:lnTo>
                  <a:lnTo>
                    <a:pt x="1690771" y="1077329"/>
                  </a:lnTo>
                  <a:lnTo>
                    <a:pt x="1697101" y="1025814"/>
                  </a:lnTo>
                  <a:lnTo>
                    <a:pt x="1701028" y="973956"/>
                  </a:lnTo>
                  <a:lnTo>
                    <a:pt x="1702521" y="922517"/>
                  </a:lnTo>
                  <a:lnTo>
                    <a:pt x="1701636" y="871583"/>
                  </a:lnTo>
                  <a:lnTo>
                    <a:pt x="1698429" y="821242"/>
                  </a:lnTo>
                  <a:lnTo>
                    <a:pt x="1692958" y="771577"/>
                  </a:lnTo>
                  <a:lnTo>
                    <a:pt x="1685278" y="722676"/>
                  </a:lnTo>
                  <a:lnTo>
                    <a:pt x="1675447" y="674625"/>
                  </a:lnTo>
                  <a:lnTo>
                    <a:pt x="1663519" y="627509"/>
                  </a:lnTo>
                  <a:lnTo>
                    <a:pt x="1649553" y="581414"/>
                  </a:lnTo>
                  <a:lnTo>
                    <a:pt x="1633604" y="536428"/>
                  </a:lnTo>
                  <a:lnTo>
                    <a:pt x="1615728" y="492634"/>
                  </a:lnTo>
                  <a:lnTo>
                    <a:pt x="1595983" y="450121"/>
                  </a:lnTo>
                  <a:lnTo>
                    <a:pt x="1574425" y="408973"/>
                  </a:lnTo>
                  <a:lnTo>
                    <a:pt x="1551110" y="369276"/>
                  </a:lnTo>
                  <a:lnTo>
                    <a:pt x="1526094" y="331117"/>
                  </a:lnTo>
                  <a:lnTo>
                    <a:pt x="1499435" y="294582"/>
                  </a:lnTo>
                  <a:lnTo>
                    <a:pt x="1471188" y="259757"/>
                  </a:lnTo>
                  <a:lnTo>
                    <a:pt x="1441410" y="226727"/>
                  </a:lnTo>
                  <a:lnTo>
                    <a:pt x="1410157" y="195579"/>
                  </a:lnTo>
                  <a:lnTo>
                    <a:pt x="1377487" y="166398"/>
                  </a:lnTo>
                  <a:lnTo>
                    <a:pt x="1343455" y="139271"/>
                  </a:lnTo>
                  <a:lnTo>
                    <a:pt x="1308117" y="114284"/>
                  </a:lnTo>
                  <a:lnTo>
                    <a:pt x="1271531" y="91523"/>
                  </a:lnTo>
                  <a:lnTo>
                    <a:pt x="1233753" y="71073"/>
                  </a:lnTo>
                  <a:lnTo>
                    <a:pt x="1194839" y="53022"/>
                  </a:lnTo>
                  <a:lnTo>
                    <a:pt x="1154845" y="37453"/>
                  </a:lnTo>
                  <a:lnTo>
                    <a:pt x="1113829" y="24455"/>
                  </a:lnTo>
                  <a:lnTo>
                    <a:pt x="1071846" y="14113"/>
                  </a:lnTo>
                  <a:lnTo>
                    <a:pt x="1028953" y="6512"/>
                  </a:lnTo>
                  <a:lnTo>
                    <a:pt x="985762" y="1795"/>
                  </a:lnTo>
                  <a:lnTo>
                    <a:pt x="942920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 sz="1154"/>
            </a:p>
          </p:txBody>
        </p:sp>
        <p:sp>
          <p:nvSpPr>
            <p:cNvPr id="70" name="object 70"/>
            <p:cNvSpPr/>
            <p:nvPr/>
          </p:nvSpPr>
          <p:spPr>
            <a:xfrm>
              <a:off x="5783580" y="7595834"/>
              <a:ext cx="1703070" cy="1835150"/>
            </a:xfrm>
            <a:custGeom>
              <a:avLst/>
              <a:gdLst/>
              <a:ahLst/>
              <a:cxnLst/>
              <a:rect l="l" t="t" r="r" b="b"/>
              <a:pathLst>
                <a:path w="1703070" h="1835150">
                  <a:moveTo>
                    <a:pt x="0" y="1000160"/>
                  </a:moveTo>
                  <a:lnTo>
                    <a:pt x="179959" y="808771"/>
                  </a:lnTo>
                  <a:lnTo>
                    <a:pt x="186288" y="757256"/>
                  </a:lnTo>
                  <a:lnTo>
                    <a:pt x="194901" y="706836"/>
                  </a:lnTo>
                  <a:lnTo>
                    <a:pt x="205727" y="657577"/>
                  </a:lnTo>
                  <a:lnTo>
                    <a:pt x="218693" y="609548"/>
                  </a:lnTo>
                  <a:lnTo>
                    <a:pt x="233728" y="562817"/>
                  </a:lnTo>
                  <a:lnTo>
                    <a:pt x="250761" y="517451"/>
                  </a:lnTo>
                  <a:lnTo>
                    <a:pt x="269720" y="473517"/>
                  </a:lnTo>
                  <a:lnTo>
                    <a:pt x="290533" y="431084"/>
                  </a:lnTo>
                  <a:lnTo>
                    <a:pt x="313128" y="390219"/>
                  </a:lnTo>
                  <a:lnTo>
                    <a:pt x="337433" y="350990"/>
                  </a:lnTo>
                  <a:lnTo>
                    <a:pt x="363378" y="313465"/>
                  </a:lnTo>
                  <a:lnTo>
                    <a:pt x="390890" y="277711"/>
                  </a:lnTo>
                  <a:lnTo>
                    <a:pt x="419898" y="243796"/>
                  </a:lnTo>
                  <a:lnTo>
                    <a:pt x="450330" y="211788"/>
                  </a:lnTo>
                  <a:lnTo>
                    <a:pt x="482114" y="181754"/>
                  </a:lnTo>
                  <a:lnTo>
                    <a:pt x="515179" y="153762"/>
                  </a:lnTo>
                  <a:lnTo>
                    <a:pt x="549453" y="127881"/>
                  </a:lnTo>
                  <a:lnTo>
                    <a:pt x="584865" y="104176"/>
                  </a:lnTo>
                  <a:lnTo>
                    <a:pt x="621341" y="82717"/>
                  </a:lnTo>
                  <a:lnTo>
                    <a:pt x="658812" y="63571"/>
                  </a:lnTo>
                  <a:lnTo>
                    <a:pt x="697205" y="46806"/>
                  </a:lnTo>
                  <a:lnTo>
                    <a:pt x="736449" y="32489"/>
                  </a:lnTo>
                  <a:lnTo>
                    <a:pt x="776472" y="20688"/>
                  </a:lnTo>
                  <a:lnTo>
                    <a:pt x="817202" y="11471"/>
                  </a:lnTo>
                  <a:lnTo>
                    <a:pt x="858568" y="4905"/>
                  </a:lnTo>
                  <a:lnTo>
                    <a:pt x="900498" y="1059"/>
                  </a:lnTo>
                  <a:lnTo>
                    <a:pt x="942920" y="0"/>
                  </a:lnTo>
                  <a:lnTo>
                    <a:pt x="985762" y="1795"/>
                  </a:lnTo>
                  <a:lnTo>
                    <a:pt x="1028953" y="6512"/>
                  </a:lnTo>
                  <a:lnTo>
                    <a:pt x="1071846" y="14113"/>
                  </a:lnTo>
                  <a:lnTo>
                    <a:pt x="1113829" y="24455"/>
                  </a:lnTo>
                  <a:lnTo>
                    <a:pt x="1154845" y="37453"/>
                  </a:lnTo>
                  <a:lnTo>
                    <a:pt x="1194839" y="53022"/>
                  </a:lnTo>
                  <a:lnTo>
                    <a:pt x="1233753" y="71073"/>
                  </a:lnTo>
                  <a:lnTo>
                    <a:pt x="1271531" y="91523"/>
                  </a:lnTo>
                  <a:lnTo>
                    <a:pt x="1308117" y="114284"/>
                  </a:lnTo>
                  <a:lnTo>
                    <a:pt x="1343455" y="139271"/>
                  </a:lnTo>
                  <a:lnTo>
                    <a:pt x="1377487" y="166398"/>
                  </a:lnTo>
                  <a:lnTo>
                    <a:pt x="1410157" y="195579"/>
                  </a:lnTo>
                  <a:lnTo>
                    <a:pt x="1441410" y="226727"/>
                  </a:lnTo>
                  <a:lnTo>
                    <a:pt x="1471188" y="259757"/>
                  </a:lnTo>
                  <a:lnTo>
                    <a:pt x="1499435" y="294582"/>
                  </a:lnTo>
                  <a:lnTo>
                    <a:pt x="1526094" y="331117"/>
                  </a:lnTo>
                  <a:lnTo>
                    <a:pt x="1551110" y="369276"/>
                  </a:lnTo>
                  <a:lnTo>
                    <a:pt x="1574425" y="408973"/>
                  </a:lnTo>
                  <a:lnTo>
                    <a:pt x="1595983" y="450121"/>
                  </a:lnTo>
                  <a:lnTo>
                    <a:pt x="1615728" y="492634"/>
                  </a:lnTo>
                  <a:lnTo>
                    <a:pt x="1633604" y="536428"/>
                  </a:lnTo>
                  <a:lnTo>
                    <a:pt x="1649553" y="581414"/>
                  </a:lnTo>
                  <a:lnTo>
                    <a:pt x="1663519" y="627509"/>
                  </a:lnTo>
                  <a:lnTo>
                    <a:pt x="1675447" y="674625"/>
                  </a:lnTo>
                  <a:lnTo>
                    <a:pt x="1685278" y="722676"/>
                  </a:lnTo>
                  <a:lnTo>
                    <a:pt x="1692958" y="771577"/>
                  </a:lnTo>
                  <a:lnTo>
                    <a:pt x="1698429" y="821242"/>
                  </a:lnTo>
                  <a:lnTo>
                    <a:pt x="1701636" y="871583"/>
                  </a:lnTo>
                  <a:lnTo>
                    <a:pt x="1702521" y="922517"/>
                  </a:lnTo>
                  <a:lnTo>
                    <a:pt x="1701028" y="973956"/>
                  </a:lnTo>
                  <a:lnTo>
                    <a:pt x="1697101" y="1025814"/>
                  </a:lnTo>
                  <a:lnTo>
                    <a:pt x="1690771" y="1077329"/>
                  </a:lnTo>
                  <a:lnTo>
                    <a:pt x="1682158" y="1127750"/>
                  </a:lnTo>
                  <a:lnTo>
                    <a:pt x="1671332" y="1177009"/>
                  </a:lnTo>
                  <a:lnTo>
                    <a:pt x="1658366" y="1225039"/>
                  </a:lnTo>
                  <a:lnTo>
                    <a:pt x="1643331" y="1271771"/>
                  </a:lnTo>
                  <a:lnTo>
                    <a:pt x="1626298" y="1317139"/>
                  </a:lnTo>
                  <a:lnTo>
                    <a:pt x="1607339" y="1361074"/>
                  </a:lnTo>
                  <a:lnTo>
                    <a:pt x="1586526" y="1403508"/>
                  </a:lnTo>
                  <a:lnTo>
                    <a:pt x="1563931" y="1444375"/>
                  </a:lnTo>
                  <a:lnTo>
                    <a:pt x="1539626" y="1483605"/>
                  </a:lnTo>
                  <a:lnTo>
                    <a:pt x="1513681" y="1521132"/>
                  </a:lnTo>
                  <a:lnTo>
                    <a:pt x="1486169" y="1556888"/>
                  </a:lnTo>
                  <a:lnTo>
                    <a:pt x="1457161" y="1590805"/>
                  </a:lnTo>
                  <a:lnTo>
                    <a:pt x="1426729" y="1622815"/>
                  </a:lnTo>
                  <a:lnTo>
                    <a:pt x="1394945" y="1652851"/>
                  </a:lnTo>
                  <a:lnTo>
                    <a:pt x="1361880" y="1680845"/>
                  </a:lnTo>
                  <a:lnTo>
                    <a:pt x="1327606" y="1706728"/>
                  </a:lnTo>
                  <a:lnTo>
                    <a:pt x="1292194" y="1730434"/>
                  </a:lnTo>
                  <a:lnTo>
                    <a:pt x="1255718" y="1751895"/>
                  </a:lnTo>
                  <a:lnTo>
                    <a:pt x="1218247" y="1771043"/>
                  </a:lnTo>
                  <a:lnTo>
                    <a:pt x="1179854" y="1787810"/>
                  </a:lnTo>
                  <a:lnTo>
                    <a:pt x="1140610" y="1802128"/>
                  </a:lnTo>
                  <a:lnTo>
                    <a:pt x="1100587" y="1813931"/>
                  </a:lnTo>
                  <a:lnTo>
                    <a:pt x="1059857" y="1823149"/>
                  </a:lnTo>
                  <a:lnTo>
                    <a:pt x="1018491" y="1829716"/>
                  </a:lnTo>
                  <a:lnTo>
                    <a:pt x="976561" y="1833563"/>
                  </a:lnTo>
                  <a:lnTo>
                    <a:pt x="934139" y="1834623"/>
                  </a:lnTo>
                  <a:lnTo>
                    <a:pt x="891297" y="1832828"/>
                  </a:lnTo>
                  <a:lnTo>
                    <a:pt x="848105" y="1828111"/>
                  </a:lnTo>
                  <a:lnTo>
                    <a:pt x="804321" y="1820302"/>
                  </a:lnTo>
                  <a:lnTo>
                    <a:pt x="761339" y="1809569"/>
                  </a:lnTo>
                  <a:lnTo>
                    <a:pt x="719237" y="1795992"/>
                  </a:lnTo>
                  <a:lnTo>
                    <a:pt x="678095" y="1779652"/>
                  </a:lnTo>
                  <a:lnTo>
                    <a:pt x="637990" y="1760631"/>
                  </a:lnTo>
                  <a:lnTo>
                    <a:pt x="599002" y="1739011"/>
                  </a:lnTo>
                  <a:lnTo>
                    <a:pt x="561208" y="1714871"/>
                  </a:lnTo>
                  <a:lnTo>
                    <a:pt x="524687" y="1688293"/>
                  </a:lnTo>
                  <a:lnTo>
                    <a:pt x="489517" y="1659359"/>
                  </a:lnTo>
                  <a:lnTo>
                    <a:pt x="455777" y="1628150"/>
                  </a:lnTo>
                  <a:lnTo>
                    <a:pt x="423545" y="1594746"/>
                  </a:lnTo>
                  <a:lnTo>
                    <a:pt x="392899" y="1559230"/>
                  </a:lnTo>
                  <a:lnTo>
                    <a:pt x="363918" y="1521682"/>
                  </a:lnTo>
                  <a:lnTo>
                    <a:pt x="336681" y="1482183"/>
                  </a:lnTo>
                  <a:lnTo>
                    <a:pt x="311266" y="1440815"/>
                  </a:lnTo>
                  <a:lnTo>
                    <a:pt x="287751" y="1397658"/>
                  </a:lnTo>
                  <a:lnTo>
                    <a:pt x="266214" y="1352795"/>
                  </a:lnTo>
                  <a:lnTo>
                    <a:pt x="246734" y="1306305"/>
                  </a:lnTo>
                  <a:lnTo>
                    <a:pt x="229390" y="1258271"/>
                  </a:lnTo>
                  <a:lnTo>
                    <a:pt x="214260" y="1208774"/>
                  </a:lnTo>
                  <a:lnTo>
                    <a:pt x="201422" y="1157894"/>
                  </a:lnTo>
                  <a:lnTo>
                    <a:pt x="0" y="1000160"/>
                  </a:lnTo>
                  <a:close/>
                </a:path>
              </a:pathLst>
            </a:custGeom>
            <a:ln w="12700">
              <a:solidFill>
                <a:srgbClr val="172C51"/>
              </a:solidFill>
            </a:ln>
          </p:spPr>
          <p:txBody>
            <a:bodyPr wrap="square" lIns="0" tIns="0" rIns="0" bIns="0" rtlCol="0"/>
            <a:lstStyle/>
            <a:p>
              <a:endParaRPr sz="1154"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7705105" y="5117843"/>
            <a:ext cx="558739" cy="589666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7737" marR="3258" indent="407" algn="ctr">
              <a:lnSpc>
                <a:spcPct val="109800"/>
              </a:lnSpc>
              <a:spcBef>
                <a:spcPts val="64"/>
              </a:spcBef>
            </a:pPr>
            <a:r>
              <a:rPr sz="577" b="1" dirty="0">
                <a:solidFill>
                  <a:srgbClr val="FFFFFF"/>
                </a:solidFill>
                <a:latin typeface="Calibri"/>
                <a:cs typeface="Calibri"/>
              </a:rPr>
              <a:t>Note</a:t>
            </a:r>
            <a:r>
              <a:rPr sz="577" dirty="0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sz="577" spc="-1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77" spc="-6" dirty="0">
                <a:solidFill>
                  <a:srgbClr val="FFFFFF"/>
                </a:solidFill>
                <a:latin typeface="Calibri"/>
                <a:cs typeface="Calibri"/>
              </a:rPr>
              <a:t>Progression</a:t>
            </a:r>
            <a:r>
              <a:rPr sz="577" dirty="0">
                <a:solidFill>
                  <a:srgbClr val="FFFFFF"/>
                </a:solidFill>
                <a:latin typeface="Calibri"/>
                <a:cs typeface="Calibri"/>
              </a:rPr>
              <a:t> to</a:t>
            </a:r>
            <a:r>
              <a:rPr sz="577" spc="-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77" dirty="0">
                <a:solidFill>
                  <a:srgbClr val="FFFFFF"/>
                </a:solidFill>
                <a:latin typeface="Calibri"/>
                <a:cs typeface="Calibri"/>
              </a:rPr>
              <a:t>exit</a:t>
            </a:r>
            <a:r>
              <a:rPr sz="577" spc="-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77" dirty="0">
                <a:solidFill>
                  <a:srgbClr val="FFFFFF"/>
                </a:solidFill>
                <a:latin typeface="Calibri"/>
                <a:cs typeface="Calibri"/>
              </a:rPr>
              <a:t>level</a:t>
            </a:r>
            <a:r>
              <a:rPr sz="577" spc="-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77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577" spc="-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77" spc="-16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577" dirty="0">
                <a:solidFill>
                  <a:srgbClr val="FFFFFF"/>
                </a:solidFill>
                <a:latin typeface="Calibri"/>
                <a:cs typeface="Calibri"/>
              </a:rPr>
              <a:t> subject</a:t>
            </a:r>
            <a:r>
              <a:rPr sz="577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77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577" spc="-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77" spc="-16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577" spc="32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77" spc="-6" dirty="0">
                <a:solidFill>
                  <a:srgbClr val="FFFFFF"/>
                </a:solidFill>
                <a:latin typeface="Calibri"/>
                <a:cs typeface="Calibri"/>
              </a:rPr>
              <a:t>successful</a:t>
            </a:r>
            <a:r>
              <a:rPr sz="577" dirty="0">
                <a:solidFill>
                  <a:srgbClr val="FFFFFF"/>
                </a:solidFill>
                <a:latin typeface="Calibri"/>
                <a:cs typeface="Calibri"/>
              </a:rPr>
              <a:t> completion</a:t>
            </a:r>
            <a:r>
              <a:rPr sz="577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77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577" spc="-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77" spc="-13" dirty="0">
                <a:solidFill>
                  <a:srgbClr val="FFFFFF"/>
                </a:solidFill>
                <a:latin typeface="Calibri"/>
                <a:cs typeface="Calibri"/>
              </a:rPr>
              <a:t>exit</a:t>
            </a:r>
            <a:r>
              <a:rPr sz="577" dirty="0">
                <a:solidFill>
                  <a:srgbClr val="FFFFFF"/>
                </a:solidFill>
                <a:latin typeface="Calibri"/>
                <a:cs typeface="Calibri"/>
              </a:rPr>
              <a:t> levels</a:t>
            </a:r>
            <a:r>
              <a:rPr sz="577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77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577" spc="-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77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sz="577" spc="-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577" spc="-32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577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48be839-8511-40ed-8434-a2c6c0dc299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B7B589035A5346B810683BBDD8C6CD" ma:contentTypeVersion="16" ma:contentTypeDescription="Create a new document." ma:contentTypeScope="" ma:versionID="a055f2e59435cfac24fa71eccf511c41">
  <xsd:schema xmlns:xsd="http://www.w3.org/2001/XMLSchema" xmlns:xs="http://www.w3.org/2001/XMLSchema" xmlns:p="http://schemas.microsoft.com/office/2006/metadata/properties" xmlns:ns3="d673e5fd-222c-4a5a-9896-952098191c66" xmlns:ns4="348be839-8511-40ed-8434-a2c6c0dc2993" targetNamespace="http://schemas.microsoft.com/office/2006/metadata/properties" ma:root="true" ma:fieldsID="c912fe81c2418d2a203e53432666fcee" ns3:_="" ns4:_="">
    <xsd:import namespace="d673e5fd-222c-4a5a-9896-952098191c66"/>
    <xsd:import namespace="348be839-8511-40ed-8434-a2c6c0dc299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LengthInSeconds" minOccurs="0"/>
                <xsd:element ref="ns4:MediaServiceAutoTags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  <xsd:element ref="ns4:_activity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73e5fd-222c-4a5a-9896-952098191c6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8be839-8511-40ed-8434-a2c6c0dc29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DEAB80-D5BC-4866-8666-FCF2F39973FC}">
  <ds:schemaRefs>
    <ds:schemaRef ds:uri="d673e5fd-222c-4a5a-9896-952098191c66"/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348be839-8511-40ed-8434-a2c6c0dc2993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F5C035C-97C3-4417-8C1F-9EDBE4D0FF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73e5fd-222c-4a5a-9896-952098191c66"/>
    <ds:schemaRef ds:uri="348be839-8511-40ed-8434-a2c6c0dc29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B207C13-7E57-4EFF-BB1F-3970F159A9D3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d40e4da3-12b5-4f14-95df-0255cf97e854}" enabled="0" method="" siteId="{d40e4da3-12b5-4f14-95df-0255cf97e854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26666</TotalTime>
  <Words>447</Words>
  <Application>Microsoft Office PowerPoint</Application>
  <PresentationFormat>Custom</PresentationFormat>
  <Paragraphs>35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User</cp:lastModifiedBy>
  <cp:revision>124</cp:revision>
  <dcterms:created xsi:type="dcterms:W3CDTF">2019-04-04T14:02:48Z</dcterms:created>
  <dcterms:modified xsi:type="dcterms:W3CDTF">2024-09-17T08:06:25Z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0x010100E0B7B589035A5346B810683BBDD8C6CD</vt:lpwstr>
  </property>
</Properties>
</file>